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99" r:id="rId3"/>
    <p:sldId id="316" r:id="rId4"/>
    <p:sldId id="266" r:id="rId5"/>
    <p:sldId id="263" r:id="rId6"/>
    <p:sldId id="269" r:id="rId7"/>
    <p:sldId id="311" r:id="rId8"/>
    <p:sldId id="313" r:id="rId9"/>
    <p:sldId id="327" r:id="rId10"/>
    <p:sldId id="312" r:id="rId11"/>
    <p:sldId id="310" r:id="rId12"/>
    <p:sldId id="272" r:id="rId13"/>
    <p:sldId id="298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280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/>
    <p:restoredTop sz="77817" autoAdjust="0"/>
  </p:normalViewPr>
  <p:slideViewPr>
    <p:cSldViewPr snapToGrid="0" snapToObjects="1">
      <p:cViewPr varScale="1">
        <p:scale>
          <a:sx n="70" d="100"/>
          <a:sy n="70" d="100"/>
        </p:scale>
        <p:origin x="19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C2A6-00D7-6046-90DB-65422A8BBAF7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E04-A5AA-C749-BFD3-C7789901E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enables</a:t>
            </a:r>
            <a:r>
              <a:rPr lang="nl-NL" sz="1200" dirty="0" smtClean="0"/>
              <a:t> </a:t>
            </a:r>
            <a:r>
              <a:rPr lang="nl-NL" sz="1200" dirty="0" err="1" smtClean="0"/>
              <a:t>knowing</a:t>
            </a:r>
            <a:r>
              <a:rPr lang="nl-NL" sz="1200" dirty="0" smtClean="0"/>
              <a:t> </a:t>
            </a:r>
            <a:r>
              <a:rPr lang="nl-NL" sz="1200" dirty="0" err="1" smtClean="0"/>
              <a:t>about</a:t>
            </a:r>
            <a:endParaRPr lang="nl-NL" sz="1200" dirty="0" smtClean="0"/>
          </a:p>
          <a:p>
            <a:r>
              <a:rPr lang="nl-NL" sz="1200" i="1" dirty="0" smtClean="0"/>
              <a:t>- Space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</a:t>
            </a:r>
            <a:r>
              <a:rPr lang="nl-NL" sz="1200" dirty="0" err="1" smtClean="0"/>
              <a:t>calculating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</a:t>
            </a:r>
            <a:r>
              <a:rPr lang="nl-NL" sz="1200" dirty="0" smtClean="0"/>
              <a:t>, </a:t>
            </a:r>
            <a:r>
              <a:rPr lang="nl-NL" sz="1200" dirty="0" err="1" smtClean="0"/>
              <a:t>coordinate</a:t>
            </a:r>
            <a:r>
              <a:rPr lang="nl-NL" sz="1200" dirty="0" smtClean="0"/>
              <a:t>  system 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Representation</a:t>
            </a:r>
            <a:r>
              <a:rPr lang="nl-NL" sz="1200" dirty="0" smtClean="0"/>
              <a:t> – e.g. effect of </a:t>
            </a:r>
            <a:r>
              <a:rPr lang="nl-NL" sz="1200" dirty="0" err="1" smtClean="0"/>
              <a:t>projections</a:t>
            </a:r>
            <a:r>
              <a:rPr lang="nl-NL" sz="1200" dirty="0" smtClean="0"/>
              <a:t>, </a:t>
            </a:r>
            <a:r>
              <a:rPr lang="nl-NL" sz="1200" dirty="0" err="1" smtClean="0"/>
              <a:t>principles</a:t>
            </a:r>
            <a:r>
              <a:rPr lang="nl-NL" sz="1200" dirty="0" smtClean="0"/>
              <a:t> of </a:t>
            </a:r>
            <a:r>
              <a:rPr lang="nl-NL" sz="1200" dirty="0" err="1" smtClean="0"/>
              <a:t>graphic</a:t>
            </a:r>
            <a:r>
              <a:rPr lang="nl-NL" sz="1200" dirty="0" smtClean="0"/>
              <a:t> design (</a:t>
            </a:r>
            <a:r>
              <a:rPr lang="nl-NL" sz="1200" dirty="0" err="1" smtClean="0"/>
              <a:t>semiology</a:t>
            </a:r>
            <a:r>
              <a:rPr lang="nl-NL" sz="1200" dirty="0" smtClean="0"/>
              <a:t>)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Reasoning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thinking </a:t>
            </a:r>
            <a:r>
              <a:rPr lang="nl-NL" sz="1200" dirty="0" err="1" smtClean="0"/>
              <a:t>about</a:t>
            </a:r>
            <a:r>
              <a:rPr lang="nl-NL" sz="1200" dirty="0" smtClean="0"/>
              <a:t> </a:t>
            </a:r>
            <a:r>
              <a:rPr lang="nl-NL" sz="1200" dirty="0" err="1" smtClean="0"/>
              <a:t>shortest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distances</a:t>
            </a:r>
            <a:r>
              <a:rPr lang="nl-NL" sz="1200" dirty="0" smtClean="0"/>
              <a:t>, </a:t>
            </a:r>
            <a:r>
              <a:rPr lang="nl-NL" sz="1200" dirty="0" err="1" smtClean="0"/>
              <a:t>estimate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slope</a:t>
            </a:r>
            <a:r>
              <a:rPr lang="nl-NL" sz="1200" dirty="0" smtClean="0"/>
              <a:t> of a </a:t>
            </a:r>
            <a:r>
              <a:rPr lang="nl-NL" sz="1200" dirty="0" err="1" smtClean="0"/>
              <a:t>hill</a:t>
            </a:r>
            <a:r>
              <a:rPr lang="nl-NL" sz="1200" dirty="0" smtClean="0"/>
              <a:t> </a:t>
            </a:r>
            <a:r>
              <a:rPr lang="nl-NL" sz="1200" dirty="0" err="1" smtClean="0"/>
              <a:t>fom</a:t>
            </a:r>
            <a:r>
              <a:rPr lang="nl-NL" sz="1200" dirty="0" smtClean="0"/>
              <a:t> a map of contour </a:t>
            </a:r>
            <a:r>
              <a:rPr lang="nl-NL" sz="1200" dirty="0" err="1" smtClean="0"/>
              <a:t>lines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67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61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16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4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l-NL" u="none" strike="noStrike" dirty="0" smtClean="0">
                <a:effectLst/>
              </a:rPr>
              <a:t>The first schools </a:t>
            </a:r>
            <a:r>
              <a:rPr lang="nl-NL" u="none" strike="noStrike" dirty="0" err="1" smtClean="0">
                <a:effectLst/>
              </a:rPr>
              <a:t>stating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that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Geography</a:t>
            </a:r>
            <a:r>
              <a:rPr lang="nl-NL" u="none" strike="noStrike" dirty="0" smtClean="0">
                <a:effectLst/>
              </a:rPr>
              <a:t> is </a:t>
            </a:r>
            <a:r>
              <a:rPr lang="nl-NL" u="none" strike="noStrike" dirty="0" err="1" smtClean="0">
                <a:effectLst/>
              </a:rPr>
              <a:t>uniquely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suited</a:t>
            </a:r>
            <a:r>
              <a:rPr lang="nl-NL" u="none" strike="noStrike" dirty="0" smtClean="0">
                <a:effectLst/>
              </a:rPr>
              <a:t> as </a:t>
            </a:r>
            <a:r>
              <a:rPr lang="nl-NL" u="none" strike="noStrike" dirty="0" err="1" smtClean="0">
                <a:effectLst/>
              </a:rPr>
              <a:t>the</a:t>
            </a:r>
            <a:r>
              <a:rPr lang="nl-NL" u="none" strike="noStrike" dirty="0" smtClean="0">
                <a:effectLst/>
              </a:rPr>
              <a:t> home discipline of GIS. It </a:t>
            </a:r>
            <a:r>
              <a:rPr lang="nl-NL" u="none" strike="noStrike" dirty="0" err="1" smtClean="0">
                <a:effectLst/>
              </a:rPr>
              <a:t>simply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automates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the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tasks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geographers</a:t>
            </a:r>
            <a:r>
              <a:rPr lang="nl-NL" u="none" strike="noStrike" dirty="0" smtClean="0">
                <a:effectLst/>
              </a:rPr>
              <a:t> have been </a:t>
            </a:r>
            <a:r>
              <a:rPr lang="nl-NL" u="none" strike="noStrike" dirty="0" err="1" smtClean="0">
                <a:effectLst/>
              </a:rPr>
              <a:t>doing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for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several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thousands</a:t>
            </a:r>
            <a:r>
              <a:rPr lang="nl-NL" u="none" strike="noStrike" dirty="0" smtClean="0">
                <a:effectLst/>
              </a:rPr>
              <a:t> of </a:t>
            </a:r>
            <a:r>
              <a:rPr lang="nl-NL" u="none" strike="noStrike" dirty="0" err="1" smtClean="0">
                <a:effectLst/>
              </a:rPr>
              <a:t>years</a:t>
            </a:r>
            <a:r>
              <a:rPr lang="nl-NL" u="none" strike="noStrike" dirty="0" smtClean="0">
                <a:effectLst/>
              </a:rPr>
              <a:t>, </a:t>
            </a:r>
            <a:r>
              <a:rPr lang="nl-NL" u="none" strike="noStrike" dirty="0" err="1" smtClean="0">
                <a:effectLst/>
              </a:rPr>
              <a:t>and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aims</a:t>
            </a:r>
            <a:r>
              <a:rPr lang="nl-NL" u="none" strike="noStrike" dirty="0" smtClean="0">
                <a:effectLst/>
              </a:rPr>
              <a:t> at a full </a:t>
            </a:r>
            <a:r>
              <a:rPr lang="nl-NL" u="none" strike="noStrike" dirty="0" err="1" smtClean="0">
                <a:effectLst/>
              </a:rPr>
              <a:t>integration</a:t>
            </a:r>
            <a:r>
              <a:rPr lang="nl-NL" u="none" strike="noStrike" dirty="0" smtClean="0">
                <a:effectLst/>
              </a:rPr>
              <a:t> of GIS </a:t>
            </a:r>
            <a:r>
              <a:rPr lang="nl-NL" u="none" strike="noStrike" dirty="0" err="1" smtClean="0">
                <a:effectLst/>
              </a:rPr>
              <a:t>into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all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aspects</a:t>
            </a:r>
            <a:r>
              <a:rPr lang="nl-NL" u="none" strike="noStrike" dirty="0" smtClean="0">
                <a:effectLst/>
              </a:rPr>
              <a:t> of </a:t>
            </a:r>
            <a:r>
              <a:rPr lang="nl-NL" u="none" strike="noStrike" dirty="0" err="1" smtClean="0">
                <a:effectLst/>
              </a:rPr>
              <a:t>geography</a:t>
            </a:r>
            <a:r>
              <a:rPr lang="nl-NL" u="none" strike="noStrike" dirty="0" smtClean="0">
                <a:effectLst/>
              </a:rPr>
              <a:t> curriculum.</a:t>
            </a:r>
          </a:p>
          <a:p>
            <a:pPr lvl="0"/>
            <a:r>
              <a:rPr lang="nl-NL" u="none" strike="noStrike" dirty="0" smtClean="0">
                <a:effectLst/>
              </a:rPr>
              <a:t>The </a:t>
            </a:r>
            <a:r>
              <a:rPr lang="nl-NL" u="none" strike="noStrike" dirty="0" err="1" smtClean="0">
                <a:effectLst/>
              </a:rPr>
              <a:t>third</a:t>
            </a:r>
            <a:r>
              <a:rPr lang="nl-NL" u="none" strike="noStrike" dirty="0" smtClean="0">
                <a:effectLst/>
              </a:rPr>
              <a:t> school </a:t>
            </a:r>
            <a:r>
              <a:rPr lang="nl-NL" u="none" strike="noStrike" dirty="0" err="1" smtClean="0">
                <a:effectLst/>
              </a:rPr>
              <a:t>seeing</a:t>
            </a:r>
            <a:r>
              <a:rPr lang="nl-NL" u="none" strike="noStrike" dirty="0" smtClean="0">
                <a:effectLst/>
              </a:rPr>
              <a:t> GIS as </a:t>
            </a:r>
            <a:r>
              <a:rPr lang="nl-NL" u="none" strike="noStrike" dirty="0" err="1" smtClean="0">
                <a:effectLst/>
              </a:rPr>
              <a:t>the</a:t>
            </a:r>
            <a:r>
              <a:rPr lang="nl-NL" u="none" strike="noStrike" dirty="0" smtClean="0">
                <a:effectLst/>
              </a:rPr>
              <a:t> tool </a:t>
            </a:r>
            <a:r>
              <a:rPr lang="nl-NL" u="none" strike="noStrike" dirty="0" err="1" smtClean="0">
                <a:effectLst/>
              </a:rPr>
              <a:t>to</a:t>
            </a:r>
            <a:r>
              <a:rPr lang="nl-NL" u="none" strike="noStrike" dirty="0" smtClean="0">
                <a:effectLst/>
              </a:rPr>
              <a:t> support </a:t>
            </a:r>
            <a:r>
              <a:rPr lang="nl-NL" u="none" strike="noStrike" dirty="0" err="1" smtClean="0">
                <a:effectLst/>
              </a:rPr>
              <a:t>scientific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inquiry</a:t>
            </a:r>
            <a:r>
              <a:rPr lang="nl-NL" u="none" strike="noStrike" dirty="0" smtClean="0">
                <a:effectLst/>
              </a:rPr>
              <a:t> as ultimate goal in a </a:t>
            </a:r>
            <a:r>
              <a:rPr lang="nl-NL" u="none" strike="noStrike" dirty="0" err="1" smtClean="0">
                <a:effectLst/>
              </a:rPr>
              <a:t>variety</a:t>
            </a:r>
            <a:r>
              <a:rPr lang="nl-NL" u="none" strike="noStrike" dirty="0" smtClean="0">
                <a:effectLst/>
              </a:rPr>
              <a:t> of disciplines, </a:t>
            </a:r>
            <a:r>
              <a:rPr lang="nl-NL" u="none" strike="noStrike" dirty="0" err="1" smtClean="0">
                <a:effectLst/>
              </a:rPr>
              <a:t>thus</a:t>
            </a:r>
            <a:r>
              <a:rPr lang="nl-NL" u="none" strike="noStrike" dirty="0" smtClean="0">
                <a:effectLst/>
              </a:rPr>
              <a:t>  GIS as </a:t>
            </a:r>
            <a:r>
              <a:rPr lang="nl-NL" u="none" strike="noStrike" dirty="0" err="1" smtClean="0">
                <a:effectLst/>
              </a:rPr>
              <a:t>enabling</a:t>
            </a:r>
            <a:r>
              <a:rPr lang="nl-NL" u="none" strike="noStrike" dirty="0" smtClean="0">
                <a:effectLst/>
              </a:rPr>
              <a:t> tool </a:t>
            </a:r>
            <a:r>
              <a:rPr lang="nl-NL" u="none" strike="noStrike" dirty="0" err="1" smtClean="0">
                <a:effectLst/>
              </a:rPr>
              <a:t>for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science</a:t>
            </a:r>
            <a:r>
              <a:rPr lang="nl-NL" u="none" strike="noStrike" dirty="0" smtClean="0">
                <a:effectLst/>
              </a:rPr>
              <a:t>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put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course content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GIS as a tool,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are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2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Favier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8). Teaching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skills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02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65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21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49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03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20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8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24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9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0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1043"/>
            <a:ext cx="8290584" cy="463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AA3-52CF-B049-AEF3-B68BF5B64E53}" type="datetimeFigureOut">
              <a:rPr lang="nl-NL" smtClean="0"/>
              <a:t>29-01-17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0485"/>
            <a:ext cx="3086100" cy="50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50496" y="6350485"/>
            <a:ext cx="25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http://</a:t>
            </a:r>
            <a:r>
              <a:rPr lang="en-US" b="1" dirty="0" err="1" smtClean="0">
                <a:solidFill>
                  <a:srgbClr val="0000FF"/>
                </a:solidFill>
              </a:rPr>
              <a:t>www.gilearner.eu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Afbeelding 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8746"/>
          <a:stretch/>
        </p:blipFill>
        <p:spPr>
          <a:xfrm>
            <a:off x="22182" y="0"/>
            <a:ext cx="2663867" cy="14651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.zwartjes@ugent.be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hyperlink" Target="http://www.gi-learner.eu" TargetMode="External"/><Relationship Id="rId5" Type="http://schemas.openxmlformats.org/officeDocument/2006/relationships/hyperlink" Target="mailto:luc.zwartjes@ugent.b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use.eu/" TargetMode="External"/><Relationship Id="rId4" Type="http://schemas.openxmlformats.org/officeDocument/2006/relationships/hyperlink" Target="http://www.edugis.nl/" TargetMode="External"/><Relationship Id="rId5" Type="http://schemas.openxmlformats.org/officeDocument/2006/relationships/hyperlink" Target="http://www.edugis.pl" TargetMode="External"/><Relationship Id="rId6" Type="http://schemas.openxmlformats.org/officeDocument/2006/relationships/hyperlink" Target="http://www.paikkaoppi.fi/" TargetMode="External"/><Relationship Id="rId7" Type="http://schemas.openxmlformats.org/officeDocument/2006/relationships/image" Target="../media/image14.jp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guess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521" y="1401273"/>
            <a:ext cx="8577965" cy="257351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 </a:t>
            </a:r>
            <a:r>
              <a:rPr lang="en-GB" sz="4000" dirty="0"/>
              <a:t>project to develop </a:t>
            </a:r>
            <a:r>
              <a:rPr lang="en-GB" sz="4000" i="1" u="sng" dirty="0"/>
              <a:t>geospatial thinking </a:t>
            </a:r>
            <a:r>
              <a:rPr lang="en-GB" sz="4000" i="1" u="sng" dirty="0" smtClean="0"/>
              <a:t>learning </a:t>
            </a:r>
            <a:r>
              <a:rPr lang="en-GB" sz="4000" i="1" u="sng" dirty="0"/>
              <a:t>lines</a:t>
            </a:r>
            <a:r>
              <a:rPr lang="en-GB" sz="4000" dirty="0"/>
              <a:t> in secondary schools </a:t>
            </a:r>
            <a:endParaRPr lang="nl-NL" sz="4000" dirty="0"/>
          </a:p>
        </p:txBody>
      </p:sp>
      <p:sp>
        <p:nvSpPr>
          <p:cNvPr id="5" name="Rectangle 4"/>
          <p:cNvSpPr/>
          <p:nvPr/>
        </p:nvSpPr>
        <p:spPr>
          <a:xfrm>
            <a:off x="2395560" y="11243"/>
            <a:ext cx="463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GI-</a:t>
            </a:r>
            <a:r>
              <a:rPr lang="en-GB" sz="8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Learner </a:t>
            </a:r>
            <a:endParaRPr lang="en-US" sz="2800" dirty="0"/>
          </a:p>
        </p:txBody>
      </p:sp>
      <p:pic>
        <p:nvPicPr>
          <p:cNvPr id="7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7" y="4744887"/>
            <a:ext cx="1070269" cy="891891"/>
          </a:xfrm>
          <a:prstGeom prst="rect">
            <a:avLst/>
          </a:prstGeom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944217" y="5143018"/>
            <a:ext cx="6858000" cy="1655762"/>
          </a:xfrm>
        </p:spPr>
        <p:txBody>
          <a:bodyPr>
            <a:normAutofit/>
          </a:bodyPr>
          <a:lstStyle/>
          <a:p>
            <a:r>
              <a:rPr lang="nl-NL" sz="1800" dirty="0" smtClean="0"/>
              <a:t>Luc Zwartjes</a:t>
            </a:r>
          </a:p>
          <a:p>
            <a:r>
              <a:rPr lang="nl-NL" sz="1800" dirty="0" smtClean="0">
                <a:hlinkClick r:id="rId3"/>
              </a:rPr>
              <a:t>l</a:t>
            </a:r>
            <a:r>
              <a:rPr lang="nl-NL" sz="1800" dirty="0" smtClean="0">
                <a:hlinkClick r:id="rId3"/>
              </a:rPr>
              <a:t>uc.zwartjes@ugent.be</a:t>
            </a:r>
            <a:r>
              <a:rPr lang="nl-NL" sz="1800" dirty="0" smtClean="0"/>
              <a:t> </a:t>
            </a:r>
            <a:endParaRPr lang="nl-NL" sz="1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0" y="4649257"/>
            <a:ext cx="1367180" cy="9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17638"/>
            <a:ext cx="8382000" cy="4759325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GIS </a:t>
            </a:r>
            <a:r>
              <a:rPr lang="en-GB" sz="2400" b="1" u="sng" dirty="0"/>
              <a:t>is not a compulsory </a:t>
            </a:r>
            <a:r>
              <a:rPr lang="en-GB" sz="2400" b="1" u="sng" dirty="0" smtClean="0"/>
              <a:t>item</a:t>
            </a:r>
            <a:r>
              <a:rPr lang="en-GB" sz="2400" b="1" dirty="0" smtClean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teacher training.</a:t>
            </a:r>
            <a:endParaRPr lang="en-GB" sz="2400" dirty="0" smtClean="0"/>
          </a:p>
          <a:p>
            <a:pPr lvl="0"/>
            <a:r>
              <a:rPr lang="en-GB" sz="2400" dirty="0" smtClean="0"/>
              <a:t>Taught by </a:t>
            </a:r>
            <a:r>
              <a:rPr lang="en-GB" sz="2400" b="1" u="sng" dirty="0" smtClean="0"/>
              <a:t>non-specialists</a:t>
            </a:r>
            <a:r>
              <a:rPr lang="en-GB" sz="2400" dirty="0" smtClean="0"/>
              <a:t>, leading to teachers with limited pedagogical content knowledge, resulting in fewer teachers recognizing the potential opportunities GIS offers to teach geography content and skills, teach more and more geography.</a:t>
            </a:r>
          </a:p>
          <a:p>
            <a:pPr lvl="0"/>
            <a:r>
              <a:rPr lang="en-GB" sz="2400" b="1" u="sng" dirty="0" smtClean="0"/>
              <a:t>Curriculum</a:t>
            </a:r>
            <a:r>
              <a:rPr lang="en-GB" sz="2400" dirty="0" smtClean="0"/>
              <a:t> not included or impedes adoption to include GIS.</a:t>
            </a:r>
          </a:p>
          <a:p>
            <a:pPr lvl="0"/>
            <a:r>
              <a:rPr lang="en-GB" sz="2400" dirty="0" smtClean="0"/>
              <a:t>The  non-availability of </a:t>
            </a:r>
            <a:r>
              <a:rPr lang="en-GB" sz="2400" b="1" u="sng" dirty="0" smtClean="0"/>
              <a:t>data and</a:t>
            </a:r>
            <a:r>
              <a:rPr lang="en-GB" sz="2400" b="1" dirty="0" smtClean="0"/>
              <a:t> </a:t>
            </a:r>
            <a:r>
              <a:rPr lang="en-GB" sz="2400" dirty="0" smtClean="0"/>
              <a:t>easy-to-use </a:t>
            </a:r>
            <a:r>
              <a:rPr lang="en-GB" sz="2400" b="1" u="sng" dirty="0" smtClean="0"/>
              <a:t>software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b="1" u="sng" dirty="0" smtClean="0"/>
              <a:t>Attitudes of teachers</a:t>
            </a:r>
            <a:r>
              <a:rPr lang="en-GB" sz="2400" dirty="0" smtClean="0"/>
              <a:t> It seems difficult to persuade teachers to use new technologies, if they are highly </a:t>
            </a:r>
            <a:r>
              <a:rPr lang="en-GB" sz="2400" dirty="0"/>
              <a:t>demanding </a:t>
            </a:r>
            <a:r>
              <a:rPr lang="en-GB" sz="2400" dirty="0" smtClean="0"/>
              <a:t>technically </a:t>
            </a:r>
            <a:r>
              <a:rPr lang="en-GB" sz="2400" dirty="0"/>
              <a:t>and </a:t>
            </a:r>
            <a:r>
              <a:rPr lang="en-GB" sz="2400" dirty="0" smtClean="0"/>
              <a:t>if teachers are not fully convinced of the effectiveness and added value.</a:t>
            </a:r>
            <a:endParaRPr lang="en-GB" sz="2400" u="none" strike="noStrike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38904" y="519846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dirty="0"/>
          </a:p>
        </p:txBody>
      </p:sp>
      <p:sp>
        <p:nvSpPr>
          <p:cNvPr id="6" name="Ovaal 3"/>
          <p:cNvSpPr/>
          <p:nvPr/>
        </p:nvSpPr>
        <p:spPr>
          <a:xfrm>
            <a:off x="238125" y="3032126"/>
            <a:ext cx="8740775" cy="1060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0" y="3838575"/>
            <a:ext cx="9144000" cy="22415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omhoog 4"/>
          <p:cNvSpPr/>
          <p:nvPr/>
        </p:nvSpPr>
        <p:spPr>
          <a:xfrm rot="10800000">
            <a:off x="3695700" y="3797300"/>
            <a:ext cx="1276350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201612" y="5764868"/>
            <a:ext cx="8740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Bednarz</a:t>
            </a:r>
            <a:r>
              <a:rPr lang="en-US" sz="1400" dirty="0"/>
              <a:t>, S.W. and </a:t>
            </a:r>
            <a:r>
              <a:rPr lang="en-US" sz="1400" dirty="0" err="1"/>
              <a:t>Schee</a:t>
            </a:r>
            <a:r>
              <a:rPr lang="en-US" sz="1400" dirty="0"/>
              <a:t>, J.V.D., 2006. Europe and the United States: The implementation of geographic information systems in secondary education in two contexts. Technology, Pedagogy and Education, 15(2), pp.191-205.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21453" y="1750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What is still blocking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42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5" y="143245"/>
            <a:ext cx="6553859" cy="1325563"/>
          </a:xfrm>
        </p:spPr>
        <p:txBody>
          <a:bodyPr>
            <a:no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ecommendations </a:t>
            </a:r>
            <a:r>
              <a:rPr lang="en-US" sz="3600" dirty="0"/>
              <a:t>for </a:t>
            </a:r>
            <a:r>
              <a:rPr lang="en-US" sz="3600" dirty="0" smtClean="0"/>
              <a:t>successful </a:t>
            </a:r>
            <a:r>
              <a:rPr lang="en-US" sz="3600" dirty="0"/>
              <a:t>introduction and </a:t>
            </a:r>
            <a:r>
              <a:rPr lang="en-US" sz="3600" dirty="0" smtClean="0"/>
              <a:t>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8515350" cy="4635920"/>
          </a:xfrm>
        </p:spPr>
        <p:txBody>
          <a:bodyPr>
            <a:normAutofit/>
          </a:bodyPr>
          <a:lstStyle/>
          <a:p>
            <a:pPr lvl="0"/>
            <a:r>
              <a:rPr lang="en-US" sz="2400" b="1" u="sng" dirty="0" smtClean="0"/>
              <a:t>address key issues</a:t>
            </a:r>
            <a:r>
              <a:rPr lang="en-US" sz="2400" b="1" dirty="0" smtClean="0"/>
              <a:t> </a:t>
            </a:r>
            <a:r>
              <a:rPr lang="en-US" sz="2400" dirty="0" smtClean="0"/>
              <a:t>related to GIS implementation: teacher </a:t>
            </a:r>
            <a:r>
              <a:rPr lang="en-US" sz="2400" dirty="0"/>
              <a:t>training, availability of user friendly software, ICT equipment in schools.</a:t>
            </a:r>
            <a:endParaRPr lang="en-GB" sz="2400" dirty="0"/>
          </a:p>
          <a:p>
            <a:pPr lvl="0"/>
            <a:r>
              <a:rPr lang="en-US" sz="2400" dirty="0"/>
              <a:t>use a </a:t>
            </a:r>
            <a:r>
              <a:rPr lang="en-US" sz="2400" b="1" u="sng" dirty="0"/>
              <a:t>community of learners approach</a:t>
            </a:r>
            <a:r>
              <a:rPr lang="en-US" sz="2400" b="1" dirty="0"/>
              <a:t> </a:t>
            </a:r>
            <a:r>
              <a:rPr lang="en-US" sz="2400" dirty="0"/>
              <a:t>and</a:t>
            </a:r>
            <a:endParaRPr lang="en-GB" sz="2400" dirty="0"/>
          </a:p>
          <a:p>
            <a:pPr lvl="0"/>
            <a:r>
              <a:rPr lang="en-US" sz="2400" b="1" u="sng" dirty="0"/>
              <a:t>institutionalize </a:t>
            </a:r>
            <a:r>
              <a:rPr lang="en-US" sz="2400" b="1" u="sng" dirty="0" err="1"/>
              <a:t>GIScience</a:t>
            </a:r>
            <a:r>
              <a:rPr lang="en-US" sz="2400" b="1" u="sng" dirty="0"/>
              <a:t> into curricula</a:t>
            </a:r>
            <a:r>
              <a:rPr lang="en-US" sz="2400" dirty="0"/>
              <a:t>, making sure that it is aligned with significant general learning goals like </a:t>
            </a:r>
            <a:r>
              <a:rPr lang="en-US" sz="2400" dirty="0" err="1"/>
              <a:t>graphicacy</a:t>
            </a:r>
            <a:r>
              <a:rPr lang="en-US" sz="2400" dirty="0"/>
              <a:t>, critical thinking and citizenship </a:t>
            </a:r>
            <a:r>
              <a:rPr lang="en-US" sz="2400" dirty="0" smtClean="0"/>
              <a:t>skills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7082" y="5653743"/>
            <a:ext cx="88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Bednarz</a:t>
            </a:r>
            <a:r>
              <a:rPr lang="en-US" sz="1400" dirty="0" smtClean="0"/>
              <a:t>, </a:t>
            </a:r>
            <a:r>
              <a:rPr lang="en-US" sz="1400" dirty="0"/>
              <a:t>S. W. &amp; </a:t>
            </a:r>
            <a:r>
              <a:rPr lang="en-US" sz="1400" dirty="0" smtClean="0"/>
              <a:t>van der </a:t>
            </a:r>
            <a:r>
              <a:rPr lang="en-US" sz="1400" dirty="0" err="1"/>
              <a:t>Schee</a:t>
            </a:r>
            <a:r>
              <a:rPr lang="en-US" sz="1400" dirty="0"/>
              <a:t>, J</a:t>
            </a:r>
            <a:r>
              <a:rPr lang="en-US" sz="1400" cap="all" dirty="0"/>
              <a:t>.</a:t>
            </a:r>
            <a:r>
              <a:rPr lang="en-US" sz="1400" cap="small" dirty="0"/>
              <a:t> 2006. </a:t>
            </a:r>
            <a:r>
              <a:rPr lang="en-US" sz="1400" dirty="0"/>
              <a:t>Europe and the United States: the implementation of geographic information systems in secondary education in two contexts, Technology, Pedagogy and Education. 15 (2), 191-205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59775" y="-41421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365376" y="640398"/>
            <a:ext cx="657039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What is a learning </a:t>
            </a:r>
            <a:r>
              <a:rPr lang="en-GB" sz="3600" b="1" dirty="0" smtClean="0"/>
              <a:t>line</a:t>
            </a:r>
            <a:r>
              <a:rPr lang="nl-NL" sz="3600" b="1" dirty="0"/>
              <a:t>?</a:t>
            </a:r>
            <a:endParaRPr lang="en-GB" sz="36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75" y="4265021"/>
            <a:ext cx="5935392" cy="2067517"/>
          </a:xfrm>
          <a:prstGeom prst="rect">
            <a:avLst/>
          </a:prstGeom>
        </p:spPr>
      </p:pic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 smtClean="0"/>
              <a:t>A learning line is an educational term that refers to the construction of knowledge and skills throughout the whole curriculum.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 smtClean="0"/>
              <a:t>This learning line reflects an increasing level of complexity, ranging from easy (more basic skills and knowledge) to difficult.</a:t>
            </a:r>
            <a:endParaRPr lang="nl-NL" sz="3200" i="1" dirty="0"/>
          </a:p>
        </p:txBody>
      </p:sp>
      <p:sp>
        <p:nvSpPr>
          <p:cNvPr id="2" name="Rectangle 1"/>
          <p:cNvSpPr/>
          <p:nvPr/>
        </p:nvSpPr>
        <p:spPr>
          <a:xfrm>
            <a:off x="457199" y="4597003"/>
            <a:ext cx="673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Zwartjes</a:t>
            </a:r>
            <a:r>
              <a:rPr lang="en-US" sz="1400" dirty="0"/>
              <a:t>, L., 2014. The need for a learning line for spatial thinking using GIS in education. Innovative Learning Geography in Europe: New Challenge for the 21st Century, pp.39-62.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85545" y="173421"/>
            <a:ext cx="6558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Based on the review, ten </a:t>
            </a:r>
            <a:r>
              <a:rPr lang="en-GB" sz="3200" b="1" dirty="0"/>
              <a:t>geospatial thinking competences</a:t>
            </a:r>
            <a:r>
              <a:rPr lang="en-GB" sz="3200" dirty="0"/>
              <a:t> </a:t>
            </a:r>
            <a:r>
              <a:rPr lang="en-GB" sz="3200"/>
              <a:t>are </a:t>
            </a:r>
            <a:r>
              <a:rPr lang="en-GB" sz="3200" smtClean="0"/>
              <a:t>proposed</a:t>
            </a:r>
            <a:endParaRPr lang="en-GB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9144000" cy="54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459"/>
            <a:ext cx="9144000" cy="588135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585545" y="173421"/>
            <a:ext cx="6558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Based on the review, ten </a:t>
            </a:r>
            <a:r>
              <a:rPr lang="en-GB" sz="3200" b="1" dirty="0"/>
              <a:t>geospatial thinking competences</a:t>
            </a:r>
            <a:r>
              <a:rPr lang="en-GB" sz="3200" dirty="0"/>
              <a:t> </a:t>
            </a:r>
            <a:r>
              <a:rPr lang="en-GB" sz="3200"/>
              <a:t>are </a:t>
            </a:r>
            <a:r>
              <a:rPr lang="en-GB" sz="3200" smtClean="0"/>
              <a:t>proposed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68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773"/>
            <a:ext cx="9144000" cy="25328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83" y="4051618"/>
            <a:ext cx="6560941" cy="280638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585545" y="173421"/>
            <a:ext cx="6558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Based on the review, ten </a:t>
            </a:r>
            <a:r>
              <a:rPr lang="en-GB" sz="3200" b="1" dirty="0"/>
              <a:t>geospatial thinking competences</a:t>
            </a:r>
            <a:r>
              <a:rPr lang="en-GB" sz="3200" dirty="0"/>
              <a:t> </a:t>
            </a:r>
            <a:r>
              <a:rPr lang="en-GB" sz="3200"/>
              <a:t>are </a:t>
            </a:r>
            <a:r>
              <a:rPr lang="en-GB" sz="3200" smtClean="0"/>
              <a:t>proposed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04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633686" y="274638"/>
            <a:ext cx="57673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 Learner Action Plan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824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Summarize </a:t>
            </a:r>
            <a:r>
              <a:rPr lang="en-GB" b="1" i="1" u="sng" dirty="0" smtClean="0"/>
              <a:t>most important literature</a:t>
            </a:r>
            <a:r>
              <a:rPr lang="en-GB" i="1" dirty="0" smtClean="0"/>
              <a:t> on learning lines and spatial thinking  - project foundation.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Scan </a:t>
            </a:r>
            <a:r>
              <a:rPr lang="en-GB" b="1" u="sng" dirty="0" smtClean="0"/>
              <a:t>school curricula</a:t>
            </a:r>
            <a:r>
              <a:rPr lang="en-GB" dirty="0" smtClean="0"/>
              <a:t> to </a:t>
            </a:r>
            <a:r>
              <a:rPr lang="en-GB" b="1" u="sng" dirty="0" smtClean="0"/>
              <a:t>identify opportunities</a:t>
            </a:r>
            <a:r>
              <a:rPr lang="en-GB" dirty="0" smtClean="0"/>
              <a:t> to introduce </a:t>
            </a:r>
            <a:r>
              <a:rPr lang="en-GB" dirty="0" err="1" smtClean="0"/>
              <a:t>GIScience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used to develop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 </a:t>
            </a:r>
            <a:r>
              <a:rPr lang="en-GB" b="1" u="sng" dirty="0" smtClean="0"/>
              <a:t>test</a:t>
            </a:r>
            <a:r>
              <a:rPr lang="en-GB" dirty="0" smtClean="0"/>
              <a:t> to analyse </a:t>
            </a:r>
            <a:r>
              <a:rPr lang="en-GB" b="1" u="sng" dirty="0" smtClean="0"/>
              <a:t>impact of learning lines</a:t>
            </a:r>
            <a:r>
              <a:rPr lang="en-GB" dirty="0" smtClean="0"/>
              <a:t> on spatial thinking </a:t>
            </a:r>
          </a:p>
          <a:p>
            <a:pPr lvl="1"/>
            <a:r>
              <a:rPr lang="en-GB" dirty="0" smtClean="0"/>
              <a:t>at the start of the project to establish the zero level, baseline value of their spatial thinking capability.  </a:t>
            </a:r>
          </a:p>
          <a:p>
            <a:pPr lvl="1"/>
            <a:r>
              <a:rPr lang="en-GB" dirty="0" smtClean="0"/>
              <a:t>At the end of each year the test will be done, thus measuring the impact of the learning line and to adjust it if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633686" y="274638"/>
            <a:ext cx="57673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GI Learner Action Plan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824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Summarize </a:t>
            </a:r>
            <a:r>
              <a:rPr lang="en-GB" b="1" u="sng" dirty="0" smtClean="0"/>
              <a:t>most important literature</a:t>
            </a:r>
            <a:r>
              <a:rPr lang="en-GB" dirty="0" smtClean="0"/>
              <a:t> on learning lines and spatial thinking  - project foundation.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Scan </a:t>
            </a:r>
            <a:r>
              <a:rPr lang="en-GB" b="1" i="1" u="sng" dirty="0" smtClean="0"/>
              <a:t>school curricula</a:t>
            </a:r>
            <a:r>
              <a:rPr lang="en-GB" i="1" dirty="0" smtClean="0"/>
              <a:t> to </a:t>
            </a:r>
            <a:r>
              <a:rPr lang="en-GB" b="1" i="1" u="sng" dirty="0" smtClean="0"/>
              <a:t>identify opportunities</a:t>
            </a:r>
            <a:r>
              <a:rPr lang="en-GB" i="1" dirty="0" smtClean="0"/>
              <a:t> to introduce </a:t>
            </a:r>
            <a:r>
              <a:rPr lang="en-GB" i="1" dirty="0" err="1" smtClean="0"/>
              <a:t>GIScience</a:t>
            </a:r>
            <a:r>
              <a:rPr lang="en-GB" i="1" dirty="0" smtClean="0"/>
              <a:t> </a:t>
            </a:r>
            <a:r>
              <a:rPr lang="en-GB" i="1" dirty="0" smtClean="0">
                <a:sym typeface="Wingdings"/>
              </a:rPr>
              <a:t> </a:t>
            </a:r>
            <a:r>
              <a:rPr lang="en-GB" i="1" dirty="0" smtClean="0"/>
              <a:t>used to develop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 </a:t>
            </a:r>
            <a:r>
              <a:rPr lang="en-GB" b="1" u="sng" dirty="0" smtClean="0"/>
              <a:t>test</a:t>
            </a:r>
            <a:r>
              <a:rPr lang="en-GB" dirty="0" smtClean="0"/>
              <a:t> to analyse </a:t>
            </a:r>
            <a:r>
              <a:rPr lang="en-GB" b="1" u="sng" dirty="0" smtClean="0"/>
              <a:t>impact of learning lines</a:t>
            </a:r>
            <a:r>
              <a:rPr lang="en-GB" dirty="0" smtClean="0"/>
              <a:t> on spatial thinking </a:t>
            </a:r>
          </a:p>
          <a:p>
            <a:pPr lvl="1"/>
            <a:r>
              <a:rPr lang="en-GB" dirty="0" smtClean="0"/>
              <a:t>at the start of the project to establish the zero level, baseline value of their spatial thinking capability.  </a:t>
            </a:r>
          </a:p>
          <a:p>
            <a:pPr lvl="1"/>
            <a:r>
              <a:rPr lang="en-GB" dirty="0" smtClean="0"/>
              <a:t>At the end of each year the test will be done, thus measuring the impact of the learning line and to adjust it if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3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633686" y="274638"/>
            <a:ext cx="57673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 Learner Action Plan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824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Summarize </a:t>
            </a:r>
            <a:r>
              <a:rPr lang="en-GB" b="1" u="sng" dirty="0" smtClean="0"/>
              <a:t>most important literature</a:t>
            </a:r>
            <a:r>
              <a:rPr lang="en-GB" dirty="0" smtClean="0"/>
              <a:t> on learning lines and spatial thinking  - project foundation.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Scan </a:t>
            </a:r>
            <a:r>
              <a:rPr lang="en-GB" b="1" u="sng" dirty="0" smtClean="0"/>
              <a:t>school curricula</a:t>
            </a:r>
            <a:r>
              <a:rPr lang="en-GB" dirty="0" smtClean="0"/>
              <a:t> to </a:t>
            </a:r>
            <a:r>
              <a:rPr lang="en-GB" b="1" u="sng" dirty="0" smtClean="0"/>
              <a:t>identify opportunities</a:t>
            </a:r>
            <a:r>
              <a:rPr lang="en-GB" dirty="0" smtClean="0"/>
              <a:t> to introduce </a:t>
            </a:r>
            <a:r>
              <a:rPr lang="en-GB" dirty="0" err="1" smtClean="0"/>
              <a:t>GIScience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used to develop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Create a </a:t>
            </a:r>
            <a:r>
              <a:rPr lang="en-GB" b="1" i="1" u="sng" dirty="0" smtClean="0"/>
              <a:t>test</a:t>
            </a:r>
            <a:r>
              <a:rPr lang="en-GB" i="1" dirty="0" smtClean="0"/>
              <a:t> to analyse </a:t>
            </a:r>
            <a:r>
              <a:rPr lang="en-GB" b="1" i="1" u="sng" dirty="0" smtClean="0"/>
              <a:t>impact of learning lines</a:t>
            </a:r>
            <a:r>
              <a:rPr lang="en-GB" i="1" dirty="0" smtClean="0"/>
              <a:t> on spatial thinking </a:t>
            </a:r>
          </a:p>
          <a:p>
            <a:pPr lvl="1"/>
            <a:r>
              <a:rPr lang="en-GB" dirty="0" smtClean="0"/>
              <a:t>at the start of the project to establish the zero level, baseline value of their spatial thinking capability.  </a:t>
            </a:r>
          </a:p>
          <a:p>
            <a:pPr lvl="1"/>
            <a:r>
              <a:rPr lang="en-GB" dirty="0" smtClean="0"/>
              <a:t>At the end of each year the test will be done, thus measuring the impact of the learning line and to adjust it if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i="1" dirty="0" smtClean="0"/>
              <a:t>Create </a:t>
            </a:r>
            <a:r>
              <a:rPr lang="en-GB" b="1" i="1" u="sng" dirty="0" smtClean="0"/>
              <a:t>first learning lines</a:t>
            </a:r>
            <a:r>
              <a:rPr lang="en-GB" i="1" dirty="0" smtClean="0"/>
              <a:t>, translate them into real learning objectives, taking into account curricula opportunities in partner countries </a:t>
            </a:r>
          </a:p>
          <a:p>
            <a:pPr lvl="1"/>
            <a:r>
              <a:rPr lang="en-GB" dirty="0" smtClean="0"/>
              <a:t>each year one-third of the total learning line will be elaborated (Includes necessary classroom materials)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In Year 1, pupils of different ages (K7 and K10) in partner schools will trial materials, schools give feedback and where appropriate suggest amendments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Final versions of learning outcomes for year 1 lines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 Learner Action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00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5" y="1477214"/>
            <a:ext cx="1682989" cy="15656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46" y="3213668"/>
            <a:ext cx="1957450" cy="14138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4" y="1966675"/>
            <a:ext cx="2198247" cy="281138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3" y="1714175"/>
            <a:ext cx="2831369" cy="362109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65" y="5011483"/>
            <a:ext cx="2492371" cy="8100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80" y="1616560"/>
            <a:ext cx="1020449" cy="29078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03" y="4809045"/>
            <a:ext cx="2233341" cy="1280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52674" y="229046"/>
            <a:ext cx="6632576" cy="929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GI-Learner partners</a:t>
            </a:r>
            <a:endParaRPr lang="en-US" sz="6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89" y="4809045"/>
            <a:ext cx="1492502" cy="12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In year 2, second stage learning lines are developed and used by the pilot groups i.e. in K8, K11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In year 3</a:t>
            </a:r>
            <a:r>
              <a:rPr lang="en-GB" dirty="0"/>
              <a:t>, </a:t>
            </a:r>
            <a:r>
              <a:rPr lang="en-GB" dirty="0" smtClean="0"/>
              <a:t>third </a:t>
            </a:r>
            <a:r>
              <a:rPr lang="en-GB" dirty="0"/>
              <a:t>stage learning lines are developed and used by the pilot groups i.e. in </a:t>
            </a:r>
            <a:r>
              <a:rPr lang="en-GB" dirty="0" smtClean="0"/>
              <a:t>K9</a:t>
            </a:r>
            <a:r>
              <a:rPr lang="en-GB" dirty="0"/>
              <a:t>, K12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Final learning lines are published, with the essential classroom materials, thus facilitating introduction and implementation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A publication with suggestions for inclusion into the national curricula and disseminated among different </a:t>
            </a:r>
            <a:r>
              <a:rPr lang="en-GB" dirty="0"/>
              <a:t>N</a:t>
            </a:r>
            <a:r>
              <a:rPr lang="en-GB" dirty="0" smtClean="0"/>
              <a:t>ational </a:t>
            </a:r>
            <a:r>
              <a:rPr lang="en-GB" dirty="0"/>
              <a:t>M</a:t>
            </a:r>
            <a:r>
              <a:rPr lang="en-GB" dirty="0" smtClean="0"/>
              <a:t>inistries of Education …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 Learner Action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10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99625"/>
            <a:ext cx="8290584" cy="463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/>
              <a:t>Two evaluation surveys</a:t>
            </a:r>
            <a:r>
              <a:rPr lang="en-GB" sz="3200" dirty="0" smtClean="0"/>
              <a:t> have been created (for pupils) to self-assess their confidence in the awareness and understanding of the Spatial Thinking competences – Basic – More Advanced 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 Learner Evaluation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0503"/>
            <a:ext cx="9144000" cy="2756848"/>
          </a:xfrm>
          <a:prstGeom prst="rect">
            <a:avLst/>
          </a:prstGeom>
          <a:ln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17164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9" descr="atan1879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" r="-1566" b="8955"/>
          <a:stretch/>
        </p:blipFill>
        <p:spPr>
          <a:xfrm>
            <a:off x="4414211" y="84503"/>
            <a:ext cx="4682163" cy="4916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1844678"/>
            <a:ext cx="8726486" cy="3727447"/>
          </a:xfrm>
        </p:spPr>
        <p:txBody>
          <a:bodyPr anchor="t">
            <a:noAutofit/>
          </a:bodyPr>
          <a:lstStyle/>
          <a:p>
            <a:r>
              <a:rPr lang="nl-NL" sz="2600" u="sng" dirty="0" smtClean="0"/>
              <a:t>Project Timeframe</a:t>
            </a:r>
            <a:r>
              <a:rPr lang="nl-NL" sz="2600" dirty="0" smtClean="0"/>
              <a:t>: </a:t>
            </a:r>
            <a:br>
              <a:rPr lang="nl-NL" sz="2600" dirty="0" smtClean="0"/>
            </a:br>
            <a:r>
              <a:rPr lang="nl-NL" sz="2600" dirty="0" smtClean="0"/>
              <a:t>September 2015 – August 2018</a:t>
            </a:r>
            <a:br>
              <a:rPr lang="nl-NL" sz="2600" dirty="0" smtClean="0"/>
            </a:br>
            <a:r>
              <a:rPr lang="nl-NL" sz="2600" dirty="0"/>
              <a:t/>
            </a:r>
            <a:br>
              <a:rPr lang="nl-NL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More info : </a:t>
            </a:r>
            <a:r>
              <a:rPr lang="nl-NL" sz="2600" dirty="0" smtClean="0">
                <a:hlinkClick r:id="rId4"/>
              </a:rPr>
              <a:t>www.gi-learner.eu</a:t>
            </a:r>
            <a:r>
              <a:rPr lang="nl-NL" sz="2600" dirty="0" smtClean="0"/>
              <a:t> </a:t>
            </a:r>
            <a:br>
              <a:rPr lang="nl-NL" sz="2600" dirty="0" smtClean="0"/>
            </a:br>
            <a:r>
              <a:rPr lang="nl-NL" sz="2600" dirty="0" err="1" smtClean="0"/>
              <a:t>Twitter</a:t>
            </a:r>
            <a:r>
              <a:rPr lang="nl-NL" sz="2600" dirty="0" smtClean="0"/>
              <a:t>: @</a:t>
            </a:r>
            <a:r>
              <a:rPr lang="nl-NL" sz="2600" dirty="0" err="1" smtClean="0"/>
              <a:t>GILearner</a:t>
            </a:r>
            <a:r>
              <a:rPr lang="nl-NL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Project </a:t>
            </a:r>
            <a:r>
              <a:rPr lang="nl-NL" sz="2600" dirty="0" err="1" smtClean="0"/>
              <a:t>coordinator</a:t>
            </a:r>
            <a:r>
              <a:rPr lang="nl-NL" sz="2600" dirty="0" smtClean="0"/>
              <a:t>: </a:t>
            </a:r>
            <a:r>
              <a:rPr lang="nl-NL" sz="2600" dirty="0" smtClean="0">
                <a:hlinkClick r:id="rId5"/>
              </a:rPr>
              <a:t>luc.zwartjes@ugent.be</a:t>
            </a:r>
            <a:r>
              <a:rPr lang="nl-NL" sz="2600" dirty="0" smtClean="0"/>
              <a:t>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613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yath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554" y="127398"/>
            <a:ext cx="2821941" cy="3086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2800" b="1" smtClean="0"/>
              <a:t>GI Science </a:t>
            </a:r>
            <a:r>
              <a:rPr lang="en-GB" sz="2800" b="1" smtClean="0">
                <a:sym typeface="Wingdings"/>
              </a:rPr>
              <a:t> </a:t>
            </a:r>
            <a:r>
              <a:rPr lang="en-GB" sz="2800" smtClean="0">
                <a:sym typeface="Wingdings"/>
              </a:rPr>
              <a:t>S</a:t>
            </a:r>
            <a:r>
              <a:rPr lang="en-GB" sz="2800" b="1" smtClean="0">
                <a:sym typeface="Wingdings"/>
              </a:rPr>
              <a:t>patial </a:t>
            </a:r>
            <a:r>
              <a:rPr lang="en-GB" sz="2800" smtClean="0">
                <a:sym typeface="Wingdings"/>
              </a:rPr>
              <a:t>T</a:t>
            </a:r>
            <a:r>
              <a:rPr lang="en-GB" sz="2800" b="1" smtClean="0">
                <a:sym typeface="Wingdings"/>
              </a:rPr>
              <a:t>hinking</a:t>
            </a:r>
            <a:endParaRPr lang="en-GB" sz="2800" b="1"/>
          </a:p>
        </p:txBody>
      </p:sp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3158680"/>
            <a:ext cx="8791379" cy="2594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639" y="2481757"/>
            <a:ext cx="448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Spatial Thinking dimensions and related terms (Michel &amp; Hof, 2013)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892" y="5716691"/>
            <a:ext cx="8791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Michel, E. &amp; Hof, A., 2013, Promoting Spatial Thinking and Learning with Mobile Field Trips and </a:t>
            </a:r>
            <a:r>
              <a:rPr lang="en-GB" sz="1400" dirty="0" err="1"/>
              <a:t>eGeo</a:t>
            </a:r>
            <a:r>
              <a:rPr lang="en-GB" sz="1400" dirty="0"/>
              <a:t>-Riddles, </a:t>
            </a:r>
            <a:r>
              <a:rPr lang="en-GB" sz="1400" dirty="0" err="1"/>
              <a:t>Jekel</a:t>
            </a:r>
            <a:r>
              <a:rPr lang="en-GB" sz="1400" dirty="0"/>
              <a:t>, T., Car, A., </a:t>
            </a:r>
            <a:r>
              <a:rPr lang="en-GB" sz="1400" dirty="0" err="1"/>
              <a:t>Strobl</a:t>
            </a:r>
            <a:r>
              <a:rPr lang="en-GB" sz="1400" dirty="0"/>
              <a:t>, J., </a:t>
            </a:r>
            <a:r>
              <a:rPr lang="en-GB" sz="1400" dirty="0" err="1"/>
              <a:t>Griesebner</a:t>
            </a:r>
            <a:r>
              <a:rPr lang="en-GB" sz="1400" dirty="0"/>
              <a:t>, G. (eds.), </a:t>
            </a:r>
            <a:r>
              <a:rPr lang="en-GB" sz="1400" dirty="0" err="1"/>
              <a:t>GI_Forum</a:t>
            </a:r>
            <a:r>
              <a:rPr lang="en-GB" sz="1400" dirty="0"/>
              <a:t> 2013: Creating the </a:t>
            </a:r>
            <a:r>
              <a:rPr lang="en-GB" sz="1400" dirty="0" err="1"/>
              <a:t>GISociety</a:t>
            </a:r>
            <a:r>
              <a:rPr lang="en-GB" sz="1400" dirty="0"/>
              <a:t>, 378-387. Berlin, </a:t>
            </a:r>
            <a:r>
              <a:rPr lang="en-GB" sz="1400" dirty="0" err="1"/>
              <a:t>Wichmann</a:t>
            </a:r>
            <a:r>
              <a:rPr lang="en-GB" sz="1400" dirty="0"/>
              <a:t> </a:t>
            </a:r>
            <a:r>
              <a:rPr lang="en-GB" sz="1400" dirty="0" err="1"/>
              <a:t>Verlag</a:t>
            </a:r>
            <a:endParaRPr lang="en-GB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1875" y="2267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Key Literature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a</a:t>
            </a:r>
            <a:r>
              <a:rPr lang="en-GB" dirty="0" smtClean="0"/>
              <a:t> new </a:t>
            </a:r>
            <a:r>
              <a:rPr lang="en-GB" b="1" dirty="0" err="1" smtClean="0">
                <a:solidFill>
                  <a:srgbClr val="FF0000"/>
                </a:solidFill>
              </a:rPr>
              <a:t>geotechnological</a:t>
            </a:r>
            <a:r>
              <a:rPr lang="en-GB" b="1" dirty="0" smtClean="0">
                <a:solidFill>
                  <a:srgbClr val="FF0000"/>
                </a:solidFill>
              </a:rPr>
              <a:t> paradigm </a:t>
            </a:r>
            <a:r>
              <a:rPr lang="en-GB" dirty="0"/>
              <a:t>(</a:t>
            </a:r>
            <a:r>
              <a:rPr lang="en-GB" dirty="0" err="1"/>
              <a:t>Kerski</a:t>
            </a:r>
            <a:r>
              <a:rPr lang="en-GB" dirty="0"/>
              <a:t>, 2015)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defined as a </a:t>
            </a:r>
            <a:r>
              <a:rPr lang="en-GB" b="1" u="sng" dirty="0" smtClean="0"/>
              <a:t>new way of doing science </a:t>
            </a:r>
          </a:p>
          <a:p>
            <a:r>
              <a:rPr lang="en-GB" dirty="0" smtClean="0"/>
              <a:t>derived from </a:t>
            </a:r>
            <a:r>
              <a:rPr lang="en-GB" b="1" u="sng" dirty="0" smtClean="0"/>
              <a:t>technological advances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the huge increase in </a:t>
            </a:r>
            <a:r>
              <a:rPr lang="en-GB" b="1" u="sng" dirty="0" smtClean="0"/>
              <a:t>availability of spatial data </a:t>
            </a:r>
            <a:r>
              <a:rPr lang="en-GB" dirty="0" smtClean="0"/>
              <a:t>(big data, mining data, crowdsourcing etc.) </a:t>
            </a:r>
          </a:p>
          <a:p>
            <a:r>
              <a:rPr lang="en-GB" dirty="0"/>
              <a:t>t</a:t>
            </a:r>
            <a:r>
              <a:rPr lang="en-GB" dirty="0" smtClean="0"/>
              <a:t>ools and data </a:t>
            </a:r>
            <a:r>
              <a:rPr lang="en-GB" b="1" u="sng" dirty="0" smtClean="0"/>
              <a:t>available to citizens </a:t>
            </a:r>
          </a:p>
          <a:p>
            <a:r>
              <a:rPr lang="en-GB" dirty="0"/>
              <a:t>a</a:t>
            </a:r>
            <a:r>
              <a:rPr lang="en-GB" dirty="0" smtClean="0"/>
              <a:t>wareness of </a:t>
            </a:r>
            <a:r>
              <a:rPr lang="en-GB" b="1" u="sng" dirty="0" smtClean="0"/>
              <a:t>data quality</a:t>
            </a:r>
            <a:r>
              <a:rPr lang="en-GB" b="1" dirty="0" smtClean="0"/>
              <a:t> </a:t>
            </a:r>
            <a:r>
              <a:rPr lang="en-GB" dirty="0" smtClean="0"/>
              <a:t>now essential</a:t>
            </a:r>
            <a:endParaRPr lang="en-GB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97125" y="32274"/>
            <a:ext cx="652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 smtClean="0"/>
              <a:t>Linking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geospatial</a:t>
            </a:r>
            <a:r>
              <a:rPr lang="nl-NL" sz="3600" b="1" dirty="0" smtClean="0"/>
              <a:t> thinking </a:t>
            </a:r>
            <a:r>
              <a:rPr lang="nl-NL" sz="3600" b="1" dirty="0" err="1" smtClean="0"/>
              <a:t>to</a:t>
            </a:r>
            <a:r>
              <a:rPr lang="nl-NL" sz="3600" b="1" dirty="0" smtClean="0"/>
              <a:t> GIS</a:t>
            </a:r>
            <a:endParaRPr lang="nl-NL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2250" y="5602922"/>
            <a:ext cx="869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Kerski</a:t>
            </a:r>
            <a:r>
              <a:rPr lang="en-US" sz="1400" dirty="0"/>
              <a:t>, J.J., 2015. Opportunities and Challenges in Using Geospatial Technologies for Education. In Geospatial Technologies and Geography Education in a Changing </a:t>
            </a:r>
            <a:r>
              <a:rPr lang="en-US" sz="1400" dirty="0" smtClean="0"/>
              <a:t>World (pp.183</a:t>
            </a:r>
            <a:r>
              <a:rPr lang="en-US" sz="1400" dirty="0"/>
              <a:t>-194). Springer Japan.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5999" y="195263"/>
            <a:ext cx="6619875" cy="1143000"/>
          </a:xfrm>
        </p:spPr>
        <p:txBody>
          <a:bodyPr>
            <a:normAutofit/>
          </a:bodyPr>
          <a:lstStyle/>
          <a:p>
            <a:r>
              <a:rPr lang="nl-NL" sz="3600" dirty="0"/>
              <a:t>H</a:t>
            </a:r>
            <a:r>
              <a:rPr lang="nl-NL" sz="3600" b="1" dirty="0" smtClean="0"/>
              <a:t>ow </a:t>
            </a:r>
            <a:r>
              <a:rPr lang="nl-NL" sz="3600" b="1" dirty="0" err="1" smtClean="0"/>
              <a:t>to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implement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this</a:t>
            </a:r>
            <a:r>
              <a:rPr lang="nl-NL" sz="3600" b="1" dirty="0" smtClean="0"/>
              <a:t>? </a:t>
            </a:r>
            <a:endParaRPr lang="nl-NL" sz="3600" b="1" dirty="0"/>
          </a:p>
        </p:txBody>
      </p:sp>
      <p:pic>
        <p:nvPicPr>
          <p:cNvPr id="6" name="image1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264" y="2345821"/>
            <a:ext cx="8571609" cy="3574264"/>
          </a:xfrm>
          <a:prstGeom prst="rect">
            <a:avLst/>
          </a:prstGeom>
          <a:ln/>
        </p:spPr>
      </p:pic>
      <p:sp>
        <p:nvSpPr>
          <p:cNvPr id="4" name="Rechthoek 3"/>
          <p:cNvSpPr/>
          <p:nvPr/>
        </p:nvSpPr>
        <p:spPr>
          <a:xfrm>
            <a:off x="397765" y="1423464"/>
            <a:ext cx="8359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Four schools of thought on the relationship between Geography &amp; GIS (Sui, 1995)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97764" y="5856584"/>
            <a:ext cx="850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Sui, D.Z., 1995. A pedagogic framework to link GIS to the intellectual core of geography. Journal of </a:t>
            </a:r>
            <a:r>
              <a:rPr lang="en-US" sz="1400" dirty="0" smtClean="0"/>
              <a:t>Geography</a:t>
            </a:r>
            <a:r>
              <a:rPr lang="en-US" sz="1400" dirty="0"/>
              <a:t>, 94(6), pp.578-591.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png" descr="fig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509173"/>
            <a:ext cx="9107184" cy="3705923"/>
          </a:xfrm>
          <a:prstGeom prst="rect">
            <a:avLst/>
          </a:prstGeom>
          <a:ln/>
        </p:spPr>
      </p:pic>
      <p:sp>
        <p:nvSpPr>
          <p:cNvPr id="3" name="Rechthoek 2"/>
          <p:cNvSpPr/>
          <p:nvPr/>
        </p:nvSpPr>
        <p:spPr>
          <a:xfrm>
            <a:off x="212517" y="5183347"/>
            <a:ext cx="8706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ways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integrating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GIS in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geography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Favier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, 2013)</a:t>
            </a:r>
            <a:r>
              <a:rPr lang="nl-NL" sz="2400" dirty="0"/>
              <a:t>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b="1" dirty="0" smtClean="0"/>
              <a:t>ow </a:t>
            </a:r>
            <a:r>
              <a:rPr lang="nl-NL" sz="4000" b="1" dirty="0" err="1" smtClean="0"/>
              <a:t>to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implement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this</a:t>
            </a:r>
            <a:r>
              <a:rPr lang="nl-NL" sz="4000" b="1" dirty="0" smtClean="0"/>
              <a:t>? </a:t>
            </a:r>
            <a:endParaRPr lang="nl-NL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12517" y="5745833"/>
            <a:ext cx="870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Favier</a:t>
            </a:r>
            <a:r>
              <a:rPr lang="en-US" sz="1400" dirty="0" smtClean="0"/>
              <a:t>, </a:t>
            </a:r>
            <a:r>
              <a:rPr lang="en-US" sz="1400" dirty="0"/>
              <a:t>T.M., 2011, Geographic Information Systems in inquiry-based secondary geography education</a:t>
            </a:r>
            <a:r>
              <a:rPr lang="en-US" sz="1400" dirty="0" smtClean="0"/>
              <a:t>, </a:t>
            </a:r>
            <a:r>
              <a:rPr lang="en-US" sz="1400" dirty="0" err="1" smtClean="0"/>
              <a:t>Vrije</a:t>
            </a:r>
            <a:r>
              <a:rPr lang="en-US" sz="1400" dirty="0" smtClean="0"/>
              <a:t> </a:t>
            </a:r>
            <a:r>
              <a:rPr lang="en-US" sz="1400" dirty="0" err="1"/>
              <a:t>Universiteit</a:t>
            </a:r>
            <a:r>
              <a:rPr lang="en-US" sz="1400" dirty="0"/>
              <a:t> Amsterdam, 287 </a:t>
            </a:r>
            <a:r>
              <a:rPr lang="en-US" sz="1400" dirty="0" smtClean="0"/>
              <a:t>pp.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is still blocking it?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0588"/>
            <a:ext cx="8290584" cy="4635920"/>
          </a:xfrm>
        </p:spPr>
        <p:txBody>
          <a:bodyPr>
            <a:normAutofit/>
          </a:bodyPr>
          <a:lstStyle/>
          <a:p>
            <a:r>
              <a:rPr lang="en-US" dirty="0"/>
              <a:t>schools </a:t>
            </a:r>
            <a:r>
              <a:rPr lang="en-US" dirty="0" smtClean="0"/>
              <a:t>in Europe nowadays </a:t>
            </a:r>
            <a:r>
              <a:rPr lang="en-US" dirty="0"/>
              <a:t>generally have </a:t>
            </a:r>
            <a:r>
              <a:rPr lang="en-US" b="1" u="sng" dirty="0"/>
              <a:t>better ICT </a:t>
            </a:r>
            <a:r>
              <a:rPr lang="en-US" b="1" u="sng" dirty="0" smtClean="0"/>
              <a:t>equipment</a:t>
            </a:r>
            <a:endParaRPr lang="en-US" b="1" u="sng" dirty="0"/>
          </a:p>
          <a:p>
            <a:r>
              <a:rPr lang="en-GB" dirty="0"/>
              <a:t>Cloud-based developments</a:t>
            </a:r>
          </a:p>
          <a:p>
            <a:r>
              <a:rPr lang="en-US" dirty="0" smtClean="0"/>
              <a:t>pupils increasingly asked </a:t>
            </a:r>
            <a:r>
              <a:rPr lang="en-US" b="1" u="sng" dirty="0"/>
              <a:t>bring their own devices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en-GB" dirty="0"/>
              <a:t>m</a:t>
            </a:r>
            <a:r>
              <a:rPr lang="en-US" dirty="0" smtClean="0"/>
              <a:t>ore </a:t>
            </a:r>
            <a:r>
              <a:rPr lang="en-US" b="1" u="sng" dirty="0" smtClean="0"/>
              <a:t>openly </a:t>
            </a:r>
            <a:r>
              <a:rPr lang="en-US" b="1" u="sng" dirty="0"/>
              <a:t>available </a:t>
            </a:r>
            <a:r>
              <a:rPr lang="en-US" b="1" u="sng" dirty="0" smtClean="0"/>
              <a:t>data</a:t>
            </a:r>
          </a:p>
          <a:p>
            <a:r>
              <a:rPr lang="en-US" dirty="0" smtClean="0"/>
              <a:t>Web</a:t>
            </a:r>
            <a:r>
              <a:rPr lang="en-US" dirty="0"/>
              <a:t>-based platforms have </a:t>
            </a:r>
            <a:r>
              <a:rPr lang="en-US" b="1" dirty="0" smtClean="0"/>
              <a:t>reduced / </a:t>
            </a:r>
            <a:r>
              <a:rPr lang="en-US" b="1" u="sng" dirty="0" smtClean="0"/>
              <a:t>no </a:t>
            </a:r>
            <a:r>
              <a:rPr lang="en-US" b="1" u="sng" dirty="0"/>
              <a:t>costs</a:t>
            </a:r>
            <a:r>
              <a:rPr lang="en-GB" b="1" u="sng" dirty="0"/>
              <a:t> </a:t>
            </a:r>
            <a:endParaRPr lang="en-GB" b="1" u="sng" dirty="0" smtClean="0"/>
          </a:p>
          <a:p>
            <a:r>
              <a:rPr lang="en-GB" b="1" u="sng" dirty="0" smtClean="0"/>
              <a:t>networking </a:t>
            </a:r>
            <a:r>
              <a:rPr lang="en-GB" b="1" u="sng" dirty="0"/>
              <a:t>and communities</a:t>
            </a:r>
            <a:r>
              <a:rPr lang="en-GB" b="1" dirty="0"/>
              <a:t> </a:t>
            </a:r>
            <a:r>
              <a:rPr lang="en-GB" dirty="0"/>
              <a:t>encouraged </a:t>
            </a:r>
            <a:r>
              <a:rPr lang="en-GB" dirty="0" smtClean="0"/>
              <a:t>and available – social media (digital-earth, </a:t>
            </a:r>
            <a:r>
              <a:rPr lang="en-GB" dirty="0" err="1" smtClean="0"/>
              <a:t>eduGIS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057" y="1572574"/>
            <a:ext cx="8262244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Content already exists </a:t>
            </a:r>
            <a:r>
              <a:rPr lang="mr-IN" dirty="0" smtClean="0"/>
              <a:t>…</a:t>
            </a:r>
            <a:endParaRPr lang="nl-BE" dirty="0" smtClean="0"/>
          </a:p>
          <a:p>
            <a:pPr marL="0" indent="0">
              <a:buNone/>
            </a:pPr>
            <a:endParaRPr lang="en-GB" sz="3200" dirty="0" smtClean="0"/>
          </a:p>
          <a:p>
            <a:pPr lvl="1"/>
            <a:r>
              <a:rPr lang="en-GB" sz="2800" dirty="0" err="1" smtClean="0"/>
              <a:t>iGuess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/>
              </a:rPr>
              <a:t>  </a:t>
            </a:r>
            <a:r>
              <a:rPr lang="en-GB" sz="2800" dirty="0" smtClean="0">
                <a:sym typeface="Wingdings"/>
                <a:hlinkClick r:id="rId2"/>
              </a:rPr>
              <a:t>www.iguess.eu</a:t>
            </a:r>
            <a:endParaRPr lang="en-GB" sz="2800" dirty="0" smtClean="0">
              <a:sym typeface="Wingdings"/>
            </a:endParaRPr>
          </a:p>
          <a:p>
            <a:pPr lvl="1"/>
            <a:r>
              <a:rPr lang="en-GB" sz="2800" dirty="0" smtClean="0">
                <a:sym typeface="Wingdings"/>
              </a:rPr>
              <a:t>I-Use  </a:t>
            </a:r>
            <a:r>
              <a:rPr lang="en-GB" sz="2800" dirty="0" smtClean="0">
                <a:sym typeface="Wingdings"/>
                <a:hlinkClick r:id="rId3"/>
              </a:rPr>
              <a:t>www.i-use.eu</a:t>
            </a:r>
            <a:r>
              <a:rPr lang="en-GB" sz="2800" dirty="0" smtClean="0">
                <a:sym typeface="Wingdings"/>
              </a:rPr>
              <a:t> </a:t>
            </a:r>
          </a:p>
          <a:p>
            <a:pPr lvl="1"/>
            <a:r>
              <a:rPr lang="en-GB" sz="2800" dirty="0" err="1" smtClean="0">
                <a:sym typeface="Wingdings"/>
              </a:rPr>
              <a:t>EduGIS</a:t>
            </a:r>
            <a:r>
              <a:rPr lang="en-GB" sz="2800" dirty="0" smtClean="0">
                <a:sym typeface="Wingdings"/>
              </a:rPr>
              <a:t>  </a:t>
            </a:r>
            <a:r>
              <a:rPr lang="en-GB" sz="2800" dirty="0" smtClean="0">
                <a:sym typeface="Wingdings"/>
                <a:hlinkClick r:id="rId4"/>
              </a:rPr>
              <a:t>www.edugis.nl</a:t>
            </a:r>
            <a:r>
              <a:rPr lang="en-GB" sz="2800" dirty="0" smtClean="0">
                <a:sym typeface="Wingdings"/>
              </a:rPr>
              <a:t>, </a:t>
            </a:r>
            <a:r>
              <a:rPr lang="en-GB" sz="2800" dirty="0" smtClean="0">
                <a:sym typeface="Wingdings"/>
                <a:hlinkClick r:id="rId5"/>
              </a:rPr>
              <a:t>www.edugis.pl</a:t>
            </a:r>
            <a:endParaRPr lang="en-GB" sz="2800" dirty="0" smtClean="0"/>
          </a:p>
          <a:p>
            <a:pPr lvl="1"/>
            <a:r>
              <a:rPr lang="en-GB" sz="2800" dirty="0" err="1" smtClean="0"/>
              <a:t>PaikkaOppi</a:t>
            </a:r>
            <a:r>
              <a:rPr lang="en-GB" sz="2800" dirty="0" smtClean="0"/>
              <a:t> learning environment  </a:t>
            </a:r>
            <a:r>
              <a:rPr lang="en-GB" sz="2800" dirty="0" smtClean="0">
                <a:sym typeface="Wingdings"/>
              </a:rPr>
              <a:t> </a:t>
            </a:r>
            <a:r>
              <a:rPr lang="en-GB" sz="2800" dirty="0" smtClean="0">
                <a:hlinkClick r:id="rId6"/>
              </a:rPr>
              <a:t>http://www.paikkaoppi.fi/</a:t>
            </a:r>
            <a:endParaRPr lang="en-GB" sz="2800" dirty="0" smtClean="0">
              <a:sym typeface="Wingdings"/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nl-BE" dirty="0" smtClean="0"/>
              <a:t>b</a:t>
            </a:r>
            <a:r>
              <a:rPr lang="en-GB" dirty="0" err="1" smtClean="0"/>
              <a:t>ut</a:t>
            </a:r>
            <a:r>
              <a:rPr lang="en-GB" dirty="0" smtClean="0"/>
              <a:t> it is not structured or coordinated by age …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40" y="1954915"/>
            <a:ext cx="1962150" cy="10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57" y="1980301"/>
            <a:ext cx="1251161" cy="110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406" y="3280734"/>
            <a:ext cx="1039662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143" y="4482975"/>
            <a:ext cx="2730289" cy="772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</p:spPr>
        <p:txBody>
          <a:bodyPr>
            <a:normAutofit/>
          </a:bodyPr>
          <a:lstStyle/>
          <a:p>
            <a:r>
              <a:rPr lang="en-GB" sz="3600" smtClean="0"/>
              <a:t>What is still blocking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17638"/>
            <a:ext cx="8382000" cy="4759325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GIS </a:t>
            </a:r>
            <a:r>
              <a:rPr lang="en-GB" sz="2400" b="1" u="sng" dirty="0"/>
              <a:t>is not a compulsory </a:t>
            </a:r>
            <a:r>
              <a:rPr lang="en-GB" sz="2400" b="1" u="sng" dirty="0" smtClean="0"/>
              <a:t>item</a:t>
            </a:r>
            <a:r>
              <a:rPr lang="en-GB" sz="2400" b="1" dirty="0" smtClean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teacher training.</a:t>
            </a:r>
            <a:endParaRPr lang="en-GB" sz="2400" dirty="0" smtClean="0"/>
          </a:p>
          <a:p>
            <a:pPr lvl="0"/>
            <a:r>
              <a:rPr lang="en-GB" sz="2400" dirty="0" smtClean="0"/>
              <a:t>Taught by </a:t>
            </a:r>
            <a:r>
              <a:rPr lang="en-GB" sz="2400" b="1" u="sng" dirty="0" smtClean="0"/>
              <a:t>non-specialists</a:t>
            </a:r>
            <a:r>
              <a:rPr lang="en-GB" sz="2400" dirty="0" smtClean="0"/>
              <a:t>, leading to teachers with limited pedagogical content knowledge, resulting in fewer teachers recognizing the potential opportunities GIS offers to teach geography content and skills, teach more and more geography.</a:t>
            </a:r>
          </a:p>
          <a:p>
            <a:pPr lvl="0"/>
            <a:r>
              <a:rPr lang="en-GB" sz="2400" b="1" u="sng" dirty="0" smtClean="0"/>
              <a:t>Curriculum</a:t>
            </a:r>
            <a:r>
              <a:rPr lang="en-GB" sz="2400" dirty="0" smtClean="0"/>
              <a:t> not included or impedes adoption to include GIS.</a:t>
            </a:r>
          </a:p>
          <a:p>
            <a:pPr lvl="0"/>
            <a:r>
              <a:rPr lang="en-GB" sz="2400" dirty="0" smtClean="0"/>
              <a:t>The  non-availability of </a:t>
            </a:r>
            <a:r>
              <a:rPr lang="en-GB" sz="2400" b="1" u="sng" dirty="0" smtClean="0"/>
              <a:t>data and</a:t>
            </a:r>
            <a:r>
              <a:rPr lang="en-GB" sz="2400" b="1" dirty="0" smtClean="0"/>
              <a:t> </a:t>
            </a:r>
            <a:r>
              <a:rPr lang="en-GB" sz="2400" dirty="0" smtClean="0"/>
              <a:t>easy-to-use </a:t>
            </a:r>
            <a:r>
              <a:rPr lang="en-GB" sz="2400" b="1" u="sng" dirty="0" smtClean="0"/>
              <a:t>software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b="1" u="sng" dirty="0" smtClean="0"/>
              <a:t>Attitudes of teachers</a:t>
            </a:r>
            <a:r>
              <a:rPr lang="en-GB" sz="2400" dirty="0" smtClean="0"/>
              <a:t> It seems difficult to persuade teachers to use new technologies, if they are highly </a:t>
            </a:r>
            <a:r>
              <a:rPr lang="en-GB" sz="2400" dirty="0"/>
              <a:t>demanding </a:t>
            </a:r>
            <a:r>
              <a:rPr lang="en-GB" sz="2400" dirty="0" smtClean="0"/>
              <a:t>technically </a:t>
            </a:r>
            <a:r>
              <a:rPr lang="en-GB" sz="2400" dirty="0"/>
              <a:t>and </a:t>
            </a:r>
            <a:r>
              <a:rPr lang="en-GB" sz="2400" dirty="0" smtClean="0"/>
              <a:t>if teachers are not fully convinced of the effectiveness and added value.</a:t>
            </a:r>
            <a:endParaRPr lang="en-GB" sz="2400" u="none" strike="noStrike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38904" y="519846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238125" y="5696714"/>
            <a:ext cx="8740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Bednarz</a:t>
            </a:r>
            <a:r>
              <a:rPr lang="en-US" sz="1400" dirty="0"/>
              <a:t>, S.W. and </a:t>
            </a:r>
            <a:r>
              <a:rPr lang="en-US" sz="1400" dirty="0" err="1"/>
              <a:t>Schee</a:t>
            </a:r>
            <a:r>
              <a:rPr lang="en-US" sz="1400" dirty="0"/>
              <a:t>, J.V.D., 2006. Europe and the United States: The implementation of geographic information systems in secondary education in two contexts. Technology, Pedagogy and Education, 15(2), pp.191-205.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1453" y="1750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What is still blocking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40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D6C9523D-B8CA-7946-95E2-E0204CD59D5B}" vid="{B9818ABB-6A3C-A54C-B63E-BDD5B27718B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GI-Learner-draft</Template>
  <TotalTime>9885</TotalTime>
  <Words>1624</Words>
  <Application>Microsoft Macintosh PowerPoint</Application>
  <PresentationFormat>Diavoorstelling (4:3)</PresentationFormat>
  <Paragraphs>128</Paragraphs>
  <Slides>22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Mangal</vt:lpstr>
      <vt:lpstr>Wingdings</vt:lpstr>
      <vt:lpstr>Arial</vt:lpstr>
      <vt:lpstr>Office-thema</vt:lpstr>
      <vt:lpstr>A project to develop geospatial thinking learning lines in secondary schools </vt:lpstr>
      <vt:lpstr>PowerPoint-presentatie</vt:lpstr>
      <vt:lpstr>GI Science  Spatial Thinking</vt:lpstr>
      <vt:lpstr>PowerPoint-presentatie</vt:lpstr>
      <vt:lpstr>How to implement this? </vt:lpstr>
      <vt:lpstr>How to implement this? </vt:lpstr>
      <vt:lpstr>What is still blocking it?</vt:lpstr>
      <vt:lpstr>What is still blocking it?</vt:lpstr>
      <vt:lpstr>PowerPoint-presentatie</vt:lpstr>
      <vt:lpstr>PowerPoint-presentatie</vt:lpstr>
      <vt:lpstr>Recommendations for successful introduction and integration</vt:lpstr>
      <vt:lpstr>PowerPoint-presentatie</vt:lpstr>
      <vt:lpstr>PowerPoint-presentatie</vt:lpstr>
      <vt:lpstr>PowerPoint-presentatie</vt:lpstr>
      <vt:lpstr>PowerPoint-presentatie</vt:lpstr>
      <vt:lpstr>GI Learner Action Plan</vt:lpstr>
      <vt:lpstr>GI Learner Action Plan</vt:lpstr>
      <vt:lpstr>GI Learner Action Plan</vt:lpstr>
      <vt:lpstr>GI Learner Action Plan</vt:lpstr>
      <vt:lpstr>GI Learner Action Plan</vt:lpstr>
      <vt:lpstr>GI Learner Evaluation</vt:lpstr>
      <vt:lpstr>Project Timeframe:  September 2015 – August 2018   More info : www.gi-learner.eu  Twitter: @GILearner    Project coordinator: luc.zwartjes@ugent.be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Zwartjes Luc</dc:creator>
  <cp:lastModifiedBy>Zwartjes Luc</cp:lastModifiedBy>
  <cp:revision>87</cp:revision>
  <dcterms:created xsi:type="dcterms:W3CDTF">2016-01-23T22:14:26Z</dcterms:created>
  <dcterms:modified xsi:type="dcterms:W3CDTF">2017-01-29T09:12:22Z</dcterms:modified>
</cp:coreProperties>
</file>