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23"/>
  </p:notesMasterIdLst>
  <p:sldIdLst>
    <p:sldId id="267" r:id="rId2"/>
    <p:sldId id="268" r:id="rId3"/>
    <p:sldId id="271" r:id="rId4"/>
    <p:sldId id="269" r:id="rId5"/>
    <p:sldId id="272" r:id="rId6"/>
    <p:sldId id="273" r:id="rId7"/>
    <p:sldId id="257" r:id="rId8"/>
    <p:sldId id="258" r:id="rId9"/>
    <p:sldId id="259" r:id="rId10"/>
    <p:sldId id="279" r:id="rId11"/>
    <p:sldId id="274" r:id="rId12"/>
    <p:sldId id="260" r:id="rId13"/>
    <p:sldId id="264" r:id="rId14"/>
    <p:sldId id="278" r:id="rId15"/>
    <p:sldId id="263" r:id="rId16"/>
    <p:sldId id="270" r:id="rId17"/>
    <p:sldId id="275" r:id="rId18"/>
    <p:sldId id="276" r:id="rId19"/>
    <p:sldId id="277" r:id="rId20"/>
    <p:sldId id="280" r:id="rId21"/>
    <p:sldId id="266" r:id="rId22"/>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zQuaQuakTV8heqtE69AtK5uz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59" autoAdjust="0"/>
  </p:normalViewPr>
  <p:slideViewPr>
    <p:cSldViewPr snapToGrid="0">
      <p:cViewPr>
        <p:scale>
          <a:sx n="50" d="100"/>
          <a:sy n="50" d="100"/>
        </p:scale>
        <p:origin x="1740"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6FC2C-3C38-4DB3-83DC-18505CDAD03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B7EE4F1-D205-4C91-9F87-0BF27024D1F9}">
      <dgm:prSet/>
      <dgm:spPr/>
      <dgm:t>
        <a:bodyPr/>
        <a:lstStyle/>
        <a:p>
          <a:r>
            <a:rPr lang="de-AT" b="1"/>
            <a:t>Steht im Lehrplan…</a:t>
          </a:r>
          <a:endParaRPr lang="en-US"/>
        </a:p>
      </dgm:t>
    </dgm:pt>
    <dgm:pt modelId="{EF00DD7E-2FAF-497A-810F-9B8BCCC58437}" type="parTrans" cxnId="{008B447C-7A21-4314-96CE-343DCDDADCDF}">
      <dgm:prSet/>
      <dgm:spPr/>
      <dgm:t>
        <a:bodyPr/>
        <a:lstStyle/>
        <a:p>
          <a:endParaRPr lang="en-US"/>
        </a:p>
      </dgm:t>
    </dgm:pt>
    <dgm:pt modelId="{311B08DC-6888-4F99-991A-F8318072176C}" type="sibTrans" cxnId="{008B447C-7A21-4314-96CE-343DCDDADCDF}">
      <dgm:prSet/>
      <dgm:spPr/>
      <dgm:t>
        <a:bodyPr/>
        <a:lstStyle/>
        <a:p>
          <a:endParaRPr lang="en-US"/>
        </a:p>
      </dgm:t>
    </dgm:pt>
    <dgm:pt modelId="{03193A0F-41BD-4FAB-A211-E72F750448E2}">
      <dgm:prSet/>
      <dgm:spPr/>
      <dgm:t>
        <a:bodyPr/>
        <a:lstStyle/>
        <a:p>
          <a:r>
            <a:rPr lang="de-AT" b="1"/>
            <a:t>„Ich sollte…“</a:t>
          </a:r>
          <a:endParaRPr lang="en-US"/>
        </a:p>
      </dgm:t>
    </dgm:pt>
    <dgm:pt modelId="{B868EE82-4717-4342-B759-1BACBF6319A4}" type="parTrans" cxnId="{B4284280-3DFC-4736-A10A-C2F5B2DF874D}">
      <dgm:prSet/>
      <dgm:spPr/>
      <dgm:t>
        <a:bodyPr/>
        <a:lstStyle/>
        <a:p>
          <a:endParaRPr lang="en-US"/>
        </a:p>
      </dgm:t>
    </dgm:pt>
    <dgm:pt modelId="{4B144ABF-B171-4398-97BA-5191DC29C375}" type="sibTrans" cxnId="{B4284280-3DFC-4736-A10A-C2F5B2DF874D}">
      <dgm:prSet/>
      <dgm:spPr/>
      <dgm:t>
        <a:bodyPr/>
        <a:lstStyle/>
        <a:p>
          <a:endParaRPr lang="en-US"/>
        </a:p>
      </dgm:t>
    </dgm:pt>
    <dgm:pt modelId="{A1E2FDD9-C555-4D43-9928-F34999B7AA49}">
      <dgm:prSet/>
      <dgm:spPr/>
      <dgm:t>
        <a:bodyPr/>
        <a:lstStyle/>
        <a:p>
          <a:r>
            <a:rPr lang="de-AT" b="1"/>
            <a:t>„Ich möchte…“ </a:t>
          </a:r>
          <a:r>
            <a:rPr lang="de-AT" b="1">
              <a:sym typeface="Wingdings" panose="05000000000000000000" pitchFamily="2" charset="2"/>
            </a:rPr>
            <a:t></a:t>
          </a:r>
          <a:endParaRPr lang="en-US"/>
        </a:p>
      </dgm:t>
    </dgm:pt>
    <dgm:pt modelId="{4BBEE749-7ECC-4272-ACFE-3B7098F1E23E}" type="parTrans" cxnId="{0C0253D4-CC20-4D23-944A-184089A88828}">
      <dgm:prSet/>
      <dgm:spPr/>
      <dgm:t>
        <a:bodyPr/>
        <a:lstStyle/>
        <a:p>
          <a:endParaRPr lang="en-US"/>
        </a:p>
      </dgm:t>
    </dgm:pt>
    <dgm:pt modelId="{78F0C90B-92DA-4983-80DB-D88039FD4555}" type="sibTrans" cxnId="{0C0253D4-CC20-4D23-944A-184089A88828}">
      <dgm:prSet/>
      <dgm:spPr/>
      <dgm:t>
        <a:bodyPr/>
        <a:lstStyle/>
        <a:p>
          <a:endParaRPr lang="en-US"/>
        </a:p>
      </dgm:t>
    </dgm:pt>
    <dgm:pt modelId="{A09EA471-7258-4230-B455-73FD523C4F31}">
      <dgm:prSet/>
      <dgm:spPr/>
      <dgm:t>
        <a:bodyPr/>
        <a:lstStyle/>
        <a:p>
          <a:r>
            <a:rPr lang="de-AT" b="1"/>
            <a:t>Online-Lernen ist im Trend, wir haben an der Schule Laptops bekommen, Digitalisierung</a:t>
          </a:r>
          <a:endParaRPr lang="en-US"/>
        </a:p>
      </dgm:t>
    </dgm:pt>
    <dgm:pt modelId="{2EB9FBFE-D44E-4057-AF97-B4A728ECFE8A}" type="parTrans" cxnId="{62C3B3D8-000D-4BA0-B2E8-81C8A18E9463}">
      <dgm:prSet/>
      <dgm:spPr/>
      <dgm:t>
        <a:bodyPr/>
        <a:lstStyle/>
        <a:p>
          <a:endParaRPr lang="en-US"/>
        </a:p>
      </dgm:t>
    </dgm:pt>
    <dgm:pt modelId="{6DE54094-8FE8-4F23-B93C-9C5ED14E1DE3}" type="sibTrans" cxnId="{62C3B3D8-000D-4BA0-B2E8-81C8A18E9463}">
      <dgm:prSet/>
      <dgm:spPr/>
      <dgm:t>
        <a:bodyPr/>
        <a:lstStyle/>
        <a:p>
          <a:endParaRPr lang="en-US"/>
        </a:p>
      </dgm:t>
    </dgm:pt>
    <dgm:pt modelId="{D3506EAC-9B07-4181-8B49-CFE0C5B53FB7}">
      <dgm:prSet/>
      <dgm:spPr/>
      <dgm:t>
        <a:bodyPr/>
        <a:lstStyle/>
        <a:p>
          <a:r>
            <a:rPr lang="de-AT" b="1"/>
            <a:t>Realworld und Echtzeit-Daten und Werkzeuge</a:t>
          </a:r>
          <a:endParaRPr lang="en-US"/>
        </a:p>
      </dgm:t>
    </dgm:pt>
    <dgm:pt modelId="{326A2C66-F27D-492F-8127-61106976A515}" type="parTrans" cxnId="{AB842C95-4F95-48D8-8370-2A90E9980633}">
      <dgm:prSet/>
      <dgm:spPr/>
      <dgm:t>
        <a:bodyPr/>
        <a:lstStyle/>
        <a:p>
          <a:endParaRPr lang="en-US"/>
        </a:p>
      </dgm:t>
    </dgm:pt>
    <dgm:pt modelId="{FC42CB05-4DE6-41DF-9667-1D661E2F654B}" type="sibTrans" cxnId="{AB842C95-4F95-48D8-8370-2A90E9980633}">
      <dgm:prSet/>
      <dgm:spPr/>
      <dgm:t>
        <a:bodyPr/>
        <a:lstStyle/>
        <a:p>
          <a:endParaRPr lang="en-US"/>
        </a:p>
      </dgm:t>
    </dgm:pt>
    <dgm:pt modelId="{F92FF03C-D69C-4F47-8AD2-99F230A246CC}">
      <dgm:prSet/>
      <dgm:spPr/>
      <dgm:t>
        <a:bodyPr/>
        <a:lstStyle/>
        <a:p>
          <a:r>
            <a:rPr lang="de-AT" b="1"/>
            <a:t>„Bessere“ Lernergebnisse</a:t>
          </a:r>
          <a:endParaRPr lang="en-US"/>
        </a:p>
      </dgm:t>
    </dgm:pt>
    <dgm:pt modelId="{0900CFB8-FA74-4F0D-A068-2EA8914FE1ED}" type="parTrans" cxnId="{9C837013-53BD-468D-BD4B-EC9D5DA4E09B}">
      <dgm:prSet/>
      <dgm:spPr/>
      <dgm:t>
        <a:bodyPr/>
        <a:lstStyle/>
        <a:p>
          <a:endParaRPr lang="en-US"/>
        </a:p>
      </dgm:t>
    </dgm:pt>
    <dgm:pt modelId="{0BD3E4CC-4FD3-43ED-B385-709A38071E76}" type="sibTrans" cxnId="{9C837013-53BD-468D-BD4B-EC9D5DA4E09B}">
      <dgm:prSet/>
      <dgm:spPr/>
      <dgm:t>
        <a:bodyPr/>
        <a:lstStyle/>
        <a:p>
          <a:endParaRPr lang="en-US"/>
        </a:p>
      </dgm:t>
    </dgm:pt>
    <dgm:pt modelId="{B2FEECB6-D8B1-489D-A95D-69BB99972983}">
      <dgm:prSet/>
      <dgm:spPr/>
      <dgm:t>
        <a:bodyPr/>
        <a:lstStyle/>
        <a:p>
          <a:r>
            <a:rPr lang="de-AT" b="1"/>
            <a:t>?Was ist „besseres“ Lernen? </a:t>
          </a:r>
          <a:endParaRPr lang="en-US"/>
        </a:p>
      </dgm:t>
    </dgm:pt>
    <dgm:pt modelId="{C921E683-4190-47E9-989D-2954D7A546BD}" type="parTrans" cxnId="{6A77F8F6-E78F-4158-A631-BFA297CB988D}">
      <dgm:prSet/>
      <dgm:spPr/>
      <dgm:t>
        <a:bodyPr/>
        <a:lstStyle/>
        <a:p>
          <a:endParaRPr lang="en-US"/>
        </a:p>
      </dgm:t>
    </dgm:pt>
    <dgm:pt modelId="{E0A4E7C7-6744-465B-A6B0-FB3DD85203F1}" type="sibTrans" cxnId="{6A77F8F6-E78F-4158-A631-BFA297CB988D}">
      <dgm:prSet/>
      <dgm:spPr/>
      <dgm:t>
        <a:bodyPr/>
        <a:lstStyle/>
        <a:p>
          <a:endParaRPr lang="en-US"/>
        </a:p>
      </dgm:t>
    </dgm:pt>
    <dgm:pt modelId="{76BAF5DB-DCD7-4B2F-B307-27EA1C0A1F9A}">
      <dgm:prSet/>
      <dgm:spPr/>
      <dgm:t>
        <a:bodyPr/>
        <a:lstStyle/>
        <a:p>
          <a:r>
            <a:rPr lang="de-AT" b="1"/>
            <a:t>COVID-Folgewirkungen… </a:t>
          </a:r>
          <a:endParaRPr lang="en-US"/>
        </a:p>
      </dgm:t>
    </dgm:pt>
    <dgm:pt modelId="{F5F63FFB-5473-467B-B95B-C868DADE95F6}" type="parTrans" cxnId="{D626B48B-9530-40BA-9A67-CA7D5E137724}">
      <dgm:prSet/>
      <dgm:spPr/>
      <dgm:t>
        <a:bodyPr/>
        <a:lstStyle/>
        <a:p>
          <a:endParaRPr lang="en-US"/>
        </a:p>
      </dgm:t>
    </dgm:pt>
    <dgm:pt modelId="{77D7FDAA-E51A-4EBD-B485-FE02C6603052}" type="sibTrans" cxnId="{D626B48B-9530-40BA-9A67-CA7D5E137724}">
      <dgm:prSet/>
      <dgm:spPr/>
      <dgm:t>
        <a:bodyPr/>
        <a:lstStyle/>
        <a:p>
          <a:endParaRPr lang="en-US"/>
        </a:p>
      </dgm:t>
    </dgm:pt>
    <dgm:pt modelId="{1628EBCB-3B98-4925-9F09-9F8E3A79515A}">
      <dgm:prSet/>
      <dgm:spPr/>
      <dgm:t>
        <a:bodyPr/>
        <a:lstStyle/>
        <a:p>
          <a:r>
            <a:rPr lang="de-AT" b="1"/>
            <a:t>Lehrplan, Schulbuch, Faktenwissen, Zusammenhänge erkennen, Testergebnisse, Matura, kritisches Denken, für‘s Leben? </a:t>
          </a:r>
          <a:endParaRPr lang="en-US"/>
        </a:p>
      </dgm:t>
    </dgm:pt>
    <dgm:pt modelId="{6B0B3093-12AE-4294-82BF-5C3B181CC499}" type="parTrans" cxnId="{F37EB795-DFEA-403B-BA35-D110B00DCA4A}">
      <dgm:prSet/>
      <dgm:spPr/>
      <dgm:t>
        <a:bodyPr/>
        <a:lstStyle/>
        <a:p>
          <a:endParaRPr lang="en-US"/>
        </a:p>
      </dgm:t>
    </dgm:pt>
    <dgm:pt modelId="{7482E0DB-0749-4DA6-9E83-BDA23C89399D}" type="sibTrans" cxnId="{F37EB795-DFEA-403B-BA35-D110B00DCA4A}">
      <dgm:prSet/>
      <dgm:spPr/>
      <dgm:t>
        <a:bodyPr/>
        <a:lstStyle/>
        <a:p>
          <a:endParaRPr lang="en-US"/>
        </a:p>
      </dgm:t>
    </dgm:pt>
    <dgm:pt modelId="{CEDAA1AB-E051-419B-9C73-666590E80789}">
      <dgm:prSet/>
      <dgm:spPr/>
      <dgm:t>
        <a:bodyPr/>
        <a:lstStyle/>
        <a:p>
          <a:r>
            <a:rPr lang="de-AT" b="1"/>
            <a:t>Alltag, Beruf?</a:t>
          </a:r>
          <a:endParaRPr lang="en-US"/>
        </a:p>
      </dgm:t>
    </dgm:pt>
    <dgm:pt modelId="{CD9591A9-9CEC-4BEA-8463-7159CDDD9B6C}" type="parTrans" cxnId="{902DF5D1-A5A0-4762-946B-D1582D002843}">
      <dgm:prSet/>
      <dgm:spPr/>
      <dgm:t>
        <a:bodyPr/>
        <a:lstStyle/>
        <a:p>
          <a:endParaRPr lang="en-US"/>
        </a:p>
      </dgm:t>
    </dgm:pt>
    <dgm:pt modelId="{70CF7E7E-D392-4534-9CCD-9D0C35000934}" type="sibTrans" cxnId="{902DF5D1-A5A0-4762-946B-D1582D002843}">
      <dgm:prSet/>
      <dgm:spPr/>
      <dgm:t>
        <a:bodyPr/>
        <a:lstStyle/>
        <a:p>
          <a:endParaRPr lang="en-US"/>
        </a:p>
      </dgm:t>
    </dgm:pt>
    <dgm:pt modelId="{11B96CBF-3B6F-4F92-8F03-1A49238F0631}" type="pres">
      <dgm:prSet presAssocID="{B206FC2C-3C38-4DB3-83DC-18505CDAD037}" presName="diagram" presStyleCnt="0">
        <dgm:presLayoutVars>
          <dgm:dir/>
          <dgm:resizeHandles val="exact"/>
        </dgm:presLayoutVars>
      </dgm:prSet>
      <dgm:spPr/>
    </dgm:pt>
    <dgm:pt modelId="{F841326B-1653-4975-A81C-884BD5D3B1E0}" type="pres">
      <dgm:prSet presAssocID="{2B7EE4F1-D205-4C91-9F87-0BF27024D1F9}" presName="node" presStyleLbl="node1" presStyleIdx="0" presStyleCnt="10">
        <dgm:presLayoutVars>
          <dgm:bulletEnabled val="1"/>
        </dgm:presLayoutVars>
      </dgm:prSet>
      <dgm:spPr/>
    </dgm:pt>
    <dgm:pt modelId="{CA2C3783-C25D-4D19-BB8A-725C444A9508}" type="pres">
      <dgm:prSet presAssocID="{311B08DC-6888-4F99-991A-F8318072176C}" presName="sibTrans" presStyleCnt="0"/>
      <dgm:spPr/>
    </dgm:pt>
    <dgm:pt modelId="{26B7566E-3EB6-4B89-8347-B969CAB15797}" type="pres">
      <dgm:prSet presAssocID="{03193A0F-41BD-4FAB-A211-E72F750448E2}" presName="node" presStyleLbl="node1" presStyleIdx="1" presStyleCnt="10">
        <dgm:presLayoutVars>
          <dgm:bulletEnabled val="1"/>
        </dgm:presLayoutVars>
      </dgm:prSet>
      <dgm:spPr/>
    </dgm:pt>
    <dgm:pt modelId="{632DC9B6-FAFB-4DBA-B760-EFECAFE8884D}" type="pres">
      <dgm:prSet presAssocID="{4B144ABF-B171-4398-97BA-5191DC29C375}" presName="sibTrans" presStyleCnt="0"/>
      <dgm:spPr/>
    </dgm:pt>
    <dgm:pt modelId="{D8364453-D783-41F3-9129-32BAC97FF427}" type="pres">
      <dgm:prSet presAssocID="{A1E2FDD9-C555-4D43-9928-F34999B7AA49}" presName="node" presStyleLbl="node1" presStyleIdx="2" presStyleCnt="10">
        <dgm:presLayoutVars>
          <dgm:bulletEnabled val="1"/>
        </dgm:presLayoutVars>
      </dgm:prSet>
      <dgm:spPr/>
    </dgm:pt>
    <dgm:pt modelId="{BB3AB9E8-73E4-4AE6-89CD-56C878AA28B2}" type="pres">
      <dgm:prSet presAssocID="{78F0C90B-92DA-4983-80DB-D88039FD4555}" presName="sibTrans" presStyleCnt="0"/>
      <dgm:spPr/>
    </dgm:pt>
    <dgm:pt modelId="{1D5FF367-7A8C-40F1-903B-2E86E1BFEC6D}" type="pres">
      <dgm:prSet presAssocID="{A09EA471-7258-4230-B455-73FD523C4F31}" presName="node" presStyleLbl="node1" presStyleIdx="3" presStyleCnt="10">
        <dgm:presLayoutVars>
          <dgm:bulletEnabled val="1"/>
        </dgm:presLayoutVars>
      </dgm:prSet>
      <dgm:spPr/>
    </dgm:pt>
    <dgm:pt modelId="{A63C3298-026F-49FF-A993-696AF20BFD90}" type="pres">
      <dgm:prSet presAssocID="{6DE54094-8FE8-4F23-B93C-9C5ED14E1DE3}" presName="sibTrans" presStyleCnt="0"/>
      <dgm:spPr/>
    </dgm:pt>
    <dgm:pt modelId="{187D4204-01C6-4ED9-BC1D-55304CC0A78C}" type="pres">
      <dgm:prSet presAssocID="{D3506EAC-9B07-4181-8B49-CFE0C5B53FB7}" presName="node" presStyleLbl="node1" presStyleIdx="4" presStyleCnt="10">
        <dgm:presLayoutVars>
          <dgm:bulletEnabled val="1"/>
        </dgm:presLayoutVars>
      </dgm:prSet>
      <dgm:spPr/>
    </dgm:pt>
    <dgm:pt modelId="{F674541F-4E53-45C2-9287-47A5BEBEF203}" type="pres">
      <dgm:prSet presAssocID="{FC42CB05-4DE6-41DF-9667-1D661E2F654B}" presName="sibTrans" presStyleCnt="0"/>
      <dgm:spPr/>
    </dgm:pt>
    <dgm:pt modelId="{02829784-F916-4DF2-A693-891D38BC46FC}" type="pres">
      <dgm:prSet presAssocID="{F92FF03C-D69C-4F47-8AD2-99F230A246CC}" presName="node" presStyleLbl="node1" presStyleIdx="5" presStyleCnt="10">
        <dgm:presLayoutVars>
          <dgm:bulletEnabled val="1"/>
        </dgm:presLayoutVars>
      </dgm:prSet>
      <dgm:spPr/>
    </dgm:pt>
    <dgm:pt modelId="{D6188777-6E0E-4297-918E-3B14DE2DCDC3}" type="pres">
      <dgm:prSet presAssocID="{0BD3E4CC-4FD3-43ED-B385-709A38071E76}" presName="sibTrans" presStyleCnt="0"/>
      <dgm:spPr/>
    </dgm:pt>
    <dgm:pt modelId="{79D5706A-26A9-4CD2-B6EE-104D5505B56C}" type="pres">
      <dgm:prSet presAssocID="{B2FEECB6-D8B1-489D-A95D-69BB99972983}" presName="node" presStyleLbl="node1" presStyleIdx="6" presStyleCnt="10">
        <dgm:presLayoutVars>
          <dgm:bulletEnabled val="1"/>
        </dgm:presLayoutVars>
      </dgm:prSet>
      <dgm:spPr/>
    </dgm:pt>
    <dgm:pt modelId="{ECB0F5F4-C8DC-4351-A94C-71AF6379143B}" type="pres">
      <dgm:prSet presAssocID="{E0A4E7C7-6744-465B-A6B0-FB3DD85203F1}" presName="sibTrans" presStyleCnt="0"/>
      <dgm:spPr/>
    </dgm:pt>
    <dgm:pt modelId="{7062B935-4FF0-48C8-80A1-8B208008B3CB}" type="pres">
      <dgm:prSet presAssocID="{76BAF5DB-DCD7-4B2F-B307-27EA1C0A1F9A}" presName="node" presStyleLbl="node1" presStyleIdx="7" presStyleCnt="10">
        <dgm:presLayoutVars>
          <dgm:bulletEnabled val="1"/>
        </dgm:presLayoutVars>
      </dgm:prSet>
      <dgm:spPr/>
    </dgm:pt>
    <dgm:pt modelId="{5D9C9975-70BC-4945-9CC7-4949915521D5}" type="pres">
      <dgm:prSet presAssocID="{77D7FDAA-E51A-4EBD-B485-FE02C6603052}" presName="sibTrans" presStyleCnt="0"/>
      <dgm:spPr/>
    </dgm:pt>
    <dgm:pt modelId="{74E92FF2-4848-4635-BFA4-90EA2A1A2E91}" type="pres">
      <dgm:prSet presAssocID="{1628EBCB-3B98-4925-9F09-9F8E3A79515A}" presName="node" presStyleLbl="node1" presStyleIdx="8" presStyleCnt="10">
        <dgm:presLayoutVars>
          <dgm:bulletEnabled val="1"/>
        </dgm:presLayoutVars>
      </dgm:prSet>
      <dgm:spPr/>
    </dgm:pt>
    <dgm:pt modelId="{55394CE9-7FEA-4586-B7A0-5532CA86E8F4}" type="pres">
      <dgm:prSet presAssocID="{7482E0DB-0749-4DA6-9E83-BDA23C89399D}" presName="sibTrans" presStyleCnt="0"/>
      <dgm:spPr/>
    </dgm:pt>
    <dgm:pt modelId="{0E02D7BE-3E45-4F0A-8530-413D3DE9B8AD}" type="pres">
      <dgm:prSet presAssocID="{CEDAA1AB-E051-419B-9C73-666590E80789}" presName="node" presStyleLbl="node1" presStyleIdx="9" presStyleCnt="10">
        <dgm:presLayoutVars>
          <dgm:bulletEnabled val="1"/>
        </dgm:presLayoutVars>
      </dgm:prSet>
      <dgm:spPr/>
    </dgm:pt>
  </dgm:ptLst>
  <dgm:cxnLst>
    <dgm:cxn modelId="{CAECDD0F-5DD1-4928-B919-76E7FB650893}" type="presOf" srcId="{A1E2FDD9-C555-4D43-9928-F34999B7AA49}" destId="{D8364453-D783-41F3-9129-32BAC97FF427}" srcOrd="0" destOrd="0" presId="urn:microsoft.com/office/officeart/2005/8/layout/default"/>
    <dgm:cxn modelId="{9C837013-53BD-468D-BD4B-EC9D5DA4E09B}" srcId="{B206FC2C-3C38-4DB3-83DC-18505CDAD037}" destId="{F92FF03C-D69C-4F47-8AD2-99F230A246CC}" srcOrd="5" destOrd="0" parTransId="{0900CFB8-FA74-4F0D-A068-2EA8914FE1ED}" sibTransId="{0BD3E4CC-4FD3-43ED-B385-709A38071E76}"/>
    <dgm:cxn modelId="{EA786E41-2BBB-4AA7-A28C-A17BC104EDD0}" type="presOf" srcId="{B206FC2C-3C38-4DB3-83DC-18505CDAD037}" destId="{11B96CBF-3B6F-4F92-8F03-1A49238F0631}" srcOrd="0" destOrd="0" presId="urn:microsoft.com/office/officeart/2005/8/layout/default"/>
    <dgm:cxn modelId="{B52CEF41-9FAF-430C-8974-269E9FED72E9}" type="presOf" srcId="{B2FEECB6-D8B1-489D-A95D-69BB99972983}" destId="{79D5706A-26A9-4CD2-B6EE-104D5505B56C}" srcOrd="0" destOrd="0" presId="urn:microsoft.com/office/officeart/2005/8/layout/default"/>
    <dgm:cxn modelId="{27DC6D63-5EFE-4B9C-874C-73351BE4FB95}" type="presOf" srcId="{03193A0F-41BD-4FAB-A211-E72F750448E2}" destId="{26B7566E-3EB6-4B89-8347-B969CAB15797}" srcOrd="0" destOrd="0" presId="urn:microsoft.com/office/officeart/2005/8/layout/default"/>
    <dgm:cxn modelId="{01D9C443-0EB8-4414-806E-386064E0123A}" type="presOf" srcId="{F92FF03C-D69C-4F47-8AD2-99F230A246CC}" destId="{02829784-F916-4DF2-A693-891D38BC46FC}" srcOrd="0" destOrd="0" presId="urn:microsoft.com/office/officeart/2005/8/layout/default"/>
    <dgm:cxn modelId="{0045AD4E-F34C-40C2-AEA0-3AD460D6396B}" type="presOf" srcId="{76BAF5DB-DCD7-4B2F-B307-27EA1C0A1F9A}" destId="{7062B935-4FF0-48C8-80A1-8B208008B3CB}" srcOrd="0" destOrd="0" presId="urn:microsoft.com/office/officeart/2005/8/layout/default"/>
    <dgm:cxn modelId="{A4BB5E78-2358-45F1-BB9B-01938DD94F5C}" type="presOf" srcId="{1628EBCB-3B98-4925-9F09-9F8E3A79515A}" destId="{74E92FF2-4848-4635-BFA4-90EA2A1A2E91}" srcOrd="0" destOrd="0" presId="urn:microsoft.com/office/officeart/2005/8/layout/default"/>
    <dgm:cxn modelId="{AE546179-B0B1-4B30-B4A0-C20951C4823D}" type="presOf" srcId="{D3506EAC-9B07-4181-8B49-CFE0C5B53FB7}" destId="{187D4204-01C6-4ED9-BC1D-55304CC0A78C}" srcOrd="0" destOrd="0" presId="urn:microsoft.com/office/officeart/2005/8/layout/default"/>
    <dgm:cxn modelId="{008B447C-7A21-4314-96CE-343DCDDADCDF}" srcId="{B206FC2C-3C38-4DB3-83DC-18505CDAD037}" destId="{2B7EE4F1-D205-4C91-9F87-0BF27024D1F9}" srcOrd="0" destOrd="0" parTransId="{EF00DD7E-2FAF-497A-810F-9B8BCCC58437}" sibTransId="{311B08DC-6888-4F99-991A-F8318072176C}"/>
    <dgm:cxn modelId="{B4284280-3DFC-4736-A10A-C2F5B2DF874D}" srcId="{B206FC2C-3C38-4DB3-83DC-18505CDAD037}" destId="{03193A0F-41BD-4FAB-A211-E72F750448E2}" srcOrd="1" destOrd="0" parTransId="{B868EE82-4717-4342-B759-1BACBF6319A4}" sibTransId="{4B144ABF-B171-4398-97BA-5191DC29C375}"/>
    <dgm:cxn modelId="{EB2FA682-77E0-46F1-8DD3-CBBC320B8761}" type="presOf" srcId="{2B7EE4F1-D205-4C91-9F87-0BF27024D1F9}" destId="{F841326B-1653-4975-A81C-884BD5D3B1E0}" srcOrd="0" destOrd="0" presId="urn:microsoft.com/office/officeart/2005/8/layout/default"/>
    <dgm:cxn modelId="{D626B48B-9530-40BA-9A67-CA7D5E137724}" srcId="{B206FC2C-3C38-4DB3-83DC-18505CDAD037}" destId="{76BAF5DB-DCD7-4B2F-B307-27EA1C0A1F9A}" srcOrd="7" destOrd="0" parTransId="{F5F63FFB-5473-467B-B95B-C868DADE95F6}" sibTransId="{77D7FDAA-E51A-4EBD-B485-FE02C6603052}"/>
    <dgm:cxn modelId="{C9916494-0129-4B5D-8F68-C5EF0AA04751}" type="presOf" srcId="{A09EA471-7258-4230-B455-73FD523C4F31}" destId="{1D5FF367-7A8C-40F1-903B-2E86E1BFEC6D}" srcOrd="0" destOrd="0" presId="urn:microsoft.com/office/officeart/2005/8/layout/default"/>
    <dgm:cxn modelId="{AB842C95-4F95-48D8-8370-2A90E9980633}" srcId="{B206FC2C-3C38-4DB3-83DC-18505CDAD037}" destId="{D3506EAC-9B07-4181-8B49-CFE0C5B53FB7}" srcOrd="4" destOrd="0" parTransId="{326A2C66-F27D-492F-8127-61106976A515}" sibTransId="{FC42CB05-4DE6-41DF-9667-1D661E2F654B}"/>
    <dgm:cxn modelId="{F37EB795-DFEA-403B-BA35-D110B00DCA4A}" srcId="{B206FC2C-3C38-4DB3-83DC-18505CDAD037}" destId="{1628EBCB-3B98-4925-9F09-9F8E3A79515A}" srcOrd="8" destOrd="0" parTransId="{6B0B3093-12AE-4294-82BF-5C3B181CC499}" sibTransId="{7482E0DB-0749-4DA6-9E83-BDA23C89399D}"/>
    <dgm:cxn modelId="{902DF5D1-A5A0-4762-946B-D1582D002843}" srcId="{B206FC2C-3C38-4DB3-83DC-18505CDAD037}" destId="{CEDAA1AB-E051-419B-9C73-666590E80789}" srcOrd="9" destOrd="0" parTransId="{CD9591A9-9CEC-4BEA-8463-7159CDDD9B6C}" sibTransId="{70CF7E7E-D392-4534-9CCD-9D0C35000934}"/>
    <dgm:cxn modelId="{2DF12AD4-18F6-45AC-8693-BEBE020DD61E}" type="presOf" srcId="{CEDAA1AB-E051-419B-9C73-666590E80789}" destId="{0E02D7BE-3E45-4F0A-8530-413D3DE9B8AD}" srcOrd="0" destOrd="0" presId="urn:microsoft.com/office/officeart/2005/8/layout/default"/>
    <dgm:cxn modelId="{0C0253D4-CC20-4D23-944A-184089A88828}" srcId="{B206FC2C-3C38-4DB3-83DC-18505CDAD037}" destId="{A1E2FDD9-C555-4D43-9928-F34999B7AA49}" srcOrd="2" destOrd="0" parTransId="{4BBEE749-7ECC-4272-ACFE-3B7098F1E23E}" sibTransId="{78F0C90B-92DA-4983-80DB-D88039FD4555}"/>
    <dgm:cxn modelId="{62C3B3D8-000D-4BA0-B2E8-81C8A18E9463}" srcId="{B206FC2C-3C38-4DB3-83DC-18505CDAD037}" destId="{A09EA471-7258-4230-B455-73FD523C4F31}" srcOrd="3" destOrd="0" parTransId="{2EB9FBFE-D44E-4057-AF97-B4A728ECFE8A}" sibTransId="{6DE54094-8FE8-4F23-B93C-9C5ED14E1DE3}"/>
    <dgm:cxn modelId="{6A77F8F6-E78F-4158-A631-BFA297CB988D}" srcId="{B206FC2C-3C38-4DB3-83DC-18505CDAD037}" destId="{B2FEECB6-D8B1-489D-A95D-69BB99972983}" srcOrd="6" destOrd="0" parTransId="{C921E683-4190-47E9-989D-2954D7A546BD}" sibTransId="{E0A4E7C7-6744-465B-A6B0-FB3DD85203F1}"/>
    <dgm:cxn modelId="{152C71AF-047B-41F0-ABD1-FF1BD9ADAC09}" type="presParOf" srcId="{11B96CBF-3B6F-4F92-8F03-1A49238F0631}" destId="{F841326B-1653-4975-A81C-884BD5D3B1E0}" srcOrd="0" destOrd="0" presId="urn:microsoft.com/office/officeart/2005/8/layout/default"/>
    <dgm:cxn modelId="{4096CA4F-761B-49B2-B103-C3A0A638D1D1}" type="presParOf" srcId="{11B96CBF-3B6F-4F92-8F03-1A49238F0631}" destId="{CA2C3783-C25D-4D19-BB8A-725C444A9508}" srcOrd="1" destOrd="0" presId="urn:microsoft.com/office/officeart/2005/8/layout/default"/>
    <dgm:cxn modelId="{61AC0687-09E6-4554-A4E6-ADAF30FCCDBD}" type="presParOf" srcId="{11B96CBF-3B6F-4F92-8F03-1A49238F0631}" destId="{26B7566E-3EB6-4B89-8347-B969CAB15797}" srcOrd="2" destOrd="0" presId="urn:microsoft.com/office/officeart/2005/8/layout/default"/>
    <dgm:cxn modelId="{74F50636-92B1-4433-907C-CA609FB5B719}" type="presParOf" srcId="{11B96CBF-3B6F-4F92-8F03-1A49238F0631}" destId="{632DC9B6-FAFB-4DBA-B760-EFECAFE8884D}" srcOrd="3" destOrd="0" presId="urn:microsoft.com/office/officeart/2005/8/layout/default"/>
    <dgm:cxn modelId="{0F16E38C-1938-44A5-B5A5-112949F3E1F7}" type="presParOf" srcId="{11B96CBF-3B6F-4F92-8F03-1A49238F0631}" destId="{D8364453-D783-41F3-9129-32BAC97FF427}" srcOrd="4" destOrd="0" presId="urn:microsoft.com/office/officeart/2005/8/layout/default"/>
    <dgm:cxn modelId="{C6F099E2-ABA3-4AE5-B805-D1C0B3C5A551}" type="presParOf" srcId="{11B96CBF-3B6F-4F92-8F03-1A49238F0631}" destId="{BB3AB9E8-73E4-4AE6-89CD-56C878AA28B2}" srcOrd="5" destOrd="0" presId="urn:microsoft.com/office/officeart/2005/8/layout/default"/>
    <dgm:cxn modelId="{08CCE458-318A-4562-90FB-56DFB3681692}" type="presParOf" srcId="{11B96CBF-3B6F-4F92-8F03-1A49238F0631}" destId="{1D5FF367-7A8C-40F1-903B-2E86E1BFEC6D}" srcOrd="6" destOrd="0" presId="urn:microsoft.com/office/officeart/2005/8/layout/default"/>
    <dgm:cxn modelId="{6D2705AF-D67F-4888-8E6E-3D21DD5C314C}" type="presParOf" srcId="{11B96CBF-3B6F-4F92-8F03-1A49238F0631}" destId="{A63C3298-026F-49FF-A993-696AF20BFD90}" srcOrd="7" destOrd="0" presId="urn:microsoft.com/office/officeart/2005/8/layout/default"/>
    <dgm:cxn modelId="{CE606FDE-BB2F-4ED3-8F49-25E83A36A9AD}" type="presParOf" srcId="{11B96CBF-3B6F-4F92-8F03-1A49238F0631}" destId="{187D4204-01C6-4ED9-BC1D-55304CC0A78C}" srcOrd="8" destOrd="0" presId="urn:microsoft.com/office/officeart/2005/8/layout/default"/>
    <dgm:cxn modelId="{D7208AD0-932B-4F15-90D0-F69A287D9053}" type="presParOf" srcId="{11B96CBF-3B6F-4F92-8F03-1A49238F0631}" destId="{F674541F-4E53-45C2-9287-47A5BEBEF203}" srcOrd="9" destOrd="0" presId="urn:microsoft.com/office/officeart/2005/8/layout/default"/>
    <dgm:cxn modelId="{EE4DC62D-4690-4008-A499-5003D06AFED8}" type="presParOf" srcId="{11B96CBF-3B6F-4F92-8F03-1A49238F0631}" destId="{02829784-F916-4DF2-A693-891D38BC46FC}" srcOrd="10" destOrd="0" presId="urn:microsoft.com/office/officeart/2005/8/layout/default"/>
    <dgm:cxn modelId="{7D8C5CFE-C36D-4285-95FF-AD2D2033788F}" type="presParOf" srcId="{11B96CBF-3B6F-4F92-8F03-1A49238F0631}" destId="{D6188777-6E0E-4297-918E-3B14DE2DCDC3}" srcOrd="11" destOrd="0" presId="urn:microsoft.com/office/officeart/2005/8/layout/default"/>
    <dgm:cxn modelId="{32F96447-2BAD-40F8-985B-4E871F915034}" type="presParOf" srcId="{11B96CBF-3B6F-4F92-8F03-1A49238F0631}" destId="{79D5706A-26A9-4CD2-B6EE-104D5505B56C}" srcOrd="12" destOrd="0" presId="urn:microsoft.com/office/officeart/2005/8/layout/default"/>
    <dgm:cxn modelId="{B75DA56D-E6A7-46FC-8D85-E9753328AC16}" type="presParOf" srcId="{11B96CBF-3B6F-4F92-8F03-1A49238F0631}" destId="{ECB0F5F4-C8DC-4351-A94C-71AF6379143B}" srcOrd="13" destOrd="0" presId="urn:microsoft.com/office/officeart/2005/8/layout/default"/>
    <dgm:cxn modelId="{04AD380F-C35E-4B95-8032-DFFE93C81383}" type="presParOf" srcId="{11B96CBF-3B6F-4F92-8F03-1A49238F0631}" destId="{7062B935-4FF0-48C8-80A1-8B208008B3CB}" srcOrd="14" destOrd="0" presId="urn:microsoft.com/office/officeart/2005/8/layout/default"/>
    <dgm:cxn modelId="{23A52D42-1E2B-4B45-B182-1C95049D2465}" type="presParOf" srcId="{11B96CBF-3B6F-4F92-8F03-1A49238F0631}" destId="{5D9C9975-70BC-4945-9CC7-4949915521D5}" srcOrd="15" destOrd="0" presId="urn:microsoft.com/office/officeart/2005/8/layout/default"/>
    <dgm:cxn modelId="{4B093553-864D-4ED1-9E18-B9351BF35FD6}" type="presParOf" srcId="{11B96CBF-3B6F-4F92-8F03-1A49238F0631}" destId="{74E92FF2-4848-4635-BFA4-90EA2A1A2E91}" srcOrd="16" destOrd="0" presId="urn:microsoft.com/office/officeart/2005/8/layout/default"/>
    <dgm:cxn modelId="{4A8128F7-EDC3-4104-B757-52F91B629117}" type="presParOf" srcId="{11B96CBF-3B6F-4F92-8F03-1A49238F0631}" destId="{55394CE9-7FEA-4586-B7A0-5532CA86E8F4}" srcOrd="17" destOrd="0" presId="urn:microsoft.com/office/officeart/2005/8/layout/default"/>
    <dgm:cxn modelId="{4410F9E5-8137-483F-A493-04C9CD1F13D0}" type="presParOf" srcId="{11B96CBF-3B6F-4F92-8F03-1A49238F0631}" destId="{0E02D7BE-3E45-4F0A-8530-413D3DE9B8AD}"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1326B-1653-4975-A81C-884BD5D3B1E0}">
      <dsp:nvSpPr>
        <dsp:cNvPr id="0" name=""/>
        <dsp:cNvSpPr/>
      </dsp:nvSpPr>
      <dsp:spPr>
        <a:xfrm>
          <a:off x="2310" y="342627"/>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b="1" kern="1200"/>
            <a:t>Steht im Lehrplan…</a:t>
          </a:r>
          <a:endParaRPr lang="en-US" sz="1200" kern="1200"/>
        </a:p>
      </dsp:txBody>
      <dsp:txXfrm>
        <a:off x="2310" y="342627"/>
        <a:ext cx="1833041" cy="1099824"/>
      </dsp:txXfrm>
    </dsp:sp>
    <dsp:sp modelId="{26B7566E-3EB6-4B89-8347-B969CAB15797}">
      <dsp:nvSpPr>
        <dsp:cNvPr id="0" name=""/>
        <dsp:cNvSpPr/>
      </dsp:nvSpPr>
      <dsp:spPr>
        <a:xfrm>
          <a:off x="2018656" y="342627"/>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b="1" kern="1200"/>
            <a:t>„Ich sollte…“</a:t>
          </a:r>
          <a:endParaRPr lang="en-US" sz="1200" kern="1200"/>
        </a:p>
      </dsp:txBody>
      <dsp:txXfrm>
        <a:off x="2018656" y="342627"/>
        <a:ext cx="1833041" cy="1099824"/>
      </dsp:txXfrm>
    </dsp:sp>
    <dsp:sp modelId="{D8364453-D783-41F3-9129-32BAC97FF427}">
      <dsp:nvSpPr>
        <dsp:cNvPr id="0" name=""/>
        <dsp:cNvSpPr/>
      </dsp:nvSpPr>
      <dsp:spPr>
        <a:xfrm>
          <a:off x="4035002" y="342627"/>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b="1" kern="1200"/>
            <a:t>„Ich möchte…“ </a:t>
          </a:r>
          <a:r>
            <a:rPr lang="de-AT" sz="1200" b="1" kern="1200">
              <a:sym typeface="Wingdings" panose="05000000000000000000" pitchFamily="2" charset="2"/>
            </a:rPr>
            <a:t></a:t>
          </a:r>
          <a:endParaRPr lang="en-US" sz="1200" kern="1200"/>
        </a:p>
      </dsp:txBody>
      <dsp:txXfrm>
        <a:off x="4035002" y="342627"/>
        <a:ext cx="1833041" cy="1099824"/>
      </dsp:txXfrm>
    </dsp:sp>
    <dsp:sp modelId="{1D5FF367-7A8C-40F1-903B-2E86E1BFEC6D}">
      <dsp:nvSpPr>
        <dsp:cNvPr id="0" name=""/>
        <dsp:cNvSpPr/>
      </dsp:nvSpPr>
      <dsp:spPr>
        <a:xfrm>
          <a:off x="6051347" y="342627"/>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b="1" kern="1200"/>
            <a:t>Online-Lernen ist im Trend, wir haben an der Schule Laptops bekommen, Digitalisierung</a:t>
          </a:r>
          <a:endParaRPr lang="en-US" sz="1200" kern="1200"/>
        </a:p>
      </dsp:txBody>
      <dsp:txXfrm>
        <a:off x="6051347" y="342627"/>
        <a:ext cx="1833041" cy="1099824"/>
      </dsp:txXfrm>
    </dsp:sp>
    <dsp:sp modelId="{187D4204-01C6-4ED9-BC1D-55304CC0A78C}">
      <dsp:nvSpPr>
        <dsp:cNvPr id="0" name=""/>
        <dsp:cNvSpPr/>
      </dsp:nvSpPr>
      <dsp:spPr>
        <a:xfrm>
          <a:off x="2310" y="1625756"/>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b="1" kern="1200"/>
            <a:t>Realworld und Echtzeit-Daten und Werkzeuge</a:t>
          </a:r>
          <a:endParaRPr lang="en-US" sz="1200" kern="1200"/>
        </a:p>
      </dsp:txBody>
      <dsp:txXfrm>
        <a:off x="2310" y="1625756"/>
        <a:ext cx="1833041" cy="1099824"/>
      </dsp:txXfrm>
    </dsp:sp>
    <dsp:sp modelId="{02829784-F916-4DF2-A693-891D38BC46FC}">
      <dsp:nvSpPr>
        <dsp:cNvPr id="0" name=""/>
        <dsp:cNvSpPr/>
      </dsp:nvSpPr>
      <dsp:spPr>
        <a:xfrm>
          <a:off x="2018656" y="1625756"/>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b="1" kern="1200"/>
            <a:t>„Bessere“ Lernergebnisse</a:t>
          </a:r>
          <a:endParaRPr lang="en-US" sz="1200" kern="1200"/>
        </a:p>
      </dsp:txBody>
      <dsp:txXfrm>
        <a:off x="2018656" y="1625756"/>
        <a:ext cx="1833041" cy="1099824"/>
      </dsp:txXfrm>
    </dsp:sp>
    <dsp:sp modelId="{79D5706A-26A9-4CD2-B6EE-104D5505B56C}">
      <dsp:nvSpPr>
        <dsp:cNvPr id="0" name=""/>
        <dsp:cNvSpPr/>
      </dsp:nvSpPr>
      <dsp:spPr>
        <a:xfrm>
          <a:off x="4035002" y="1625756"/>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b="1" kern="1200"/>
            <a:t>?Was ist „besseres“ Lernen? </a:t>
          </a:r>
          <a:endParaRPr lang="en-US" sz="1200" kern="1200"/>
        </a:p>
      </dsp:txBody>
      <dsp:txXfrm>
        <a:off x="4035002" y="1625756"/>
        <a:ext cx="1833041" cy="1099824"/>
      </dsp:txXfrm>
    </dsp:sp>
    <dsp:sp modelId="{7062B935-4FF0-48C8-80A1-8B208008B3CB}">
      <dsp:nvSpPr>
        <dsp:cNvPr id="0" name=""/>
        <dsp:cNvSpPr/>
      </dsp:nvSpPr>
      <dsp:spPr>
        <a:xfrm>
          <a:off x="6051347" y="1625756"/>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b="1" kern="1200"/>
            <a:t>COVID-Folgewirkungen… </a:t>
          </a:r>
          <a:endParaRPr lang="en-US" sz="1200" kern="1200"/>
        </a:p>
      </dsp:txBody>
      <dsp:txXfrm>
        <a:off x="6051347" y="1625756"/>
        <a:ext cx="1833041" cy="1099824"/>
      </dsp:txXfrm>
    </dsp:sp>
    <dsp:sp modelId="{74E92FF2-4848-4635-BFA4-90EA2A1A2E91}">
      <dsp:nvSpPr>
        <dsp:cNvPr id="0" name=""/>
        <dsp:cNvSpPr/>
      </dsp:nvSpPr>
      <dsp:spPr>
        <a:xfrm>
          <a:off x="2018656" y="2908885"/>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b="1" kern="1200"/>
            <a:t>Lehrplan, Schulbuch, Faktenwissen, Zusammenhänge erkennen, Testergebnisse, Matura, kritisches Denken, für‘s Leben? </a:t>
          </a:r>
          <a:endParaRPr lang="en-US" sz="1200" kern="1200"/>
        </a:p>
      </dsp:txBody>
      <dsp:txXfrm>
        <a:off x="2018656" y="2908885"/>
        <a:ext cx="1833041" cy="1099824"/>
      </dsp:txXfrm>
    </dsp:sp>
    <dsp:sp modelId="{0E02D7BE-3E45-4F0A-8530-413D3DE9B8AD}">
      <dsp:nvSpPr>
        <dsp:cNvPr id="0" name=""/>
        <dsp:cNvSpPr/>
      </dsp:nvSpPr>
      <dsp:spPr>
        <a:xfrm>
          <a:off x="4035002" y="2908885"/>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b="1" kern="1200"/>
            <a:t>Alltag, Beruf?</a:t>
          </a:r>
          <a:endParaRPr lang="en-US" sz="1200" kern="1200"/>
        </a:p>
      </dsp:txBody>
      <dsp:txXfrm>
        <a:off x="4035002" y="2908885"/>
        <a:ext cx="1833041" cy="10998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Interaktive Unterrichtsbeispiele zu Themenbereichen des modernen Geographie- und Wirtschaftskunde Unterrichts, wie z.B. Globalisierung, Klimawandel, Migration, globale Gesundheit oder Wasser werden vorgestellt und können auch selbst getestet werden. Dabei kommen internationale und nationale Online-Dienste sowie Geoinformationsdienste und/oder Online Geoinformationssysteme zum Einsatz. Der Fokus liegt dabei auf schülerzentriertem, aktivem Lernen und der Verarbeitung, Analyse und Interpretation von </a:t>
            </a:r>
            <a:r>
              <a:rPr lang="de-DE" dirty="0" err="1"/>
              <a:t>realworld</a:t>
            </a:r>
            <a:r>
              <a:rPr lang="de-DE" dirty="0"/>
              <a:t> Daten.</a:t>
            </a:r>
            <a:endParaRPr lang="de-AT"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559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AT" dirty="0"/>
              <a:t>Struktur der Lernmaterialien ähnlich: Allgemein – eigene Betroffenheit – Analyse von Ursachen/Auswirkungen – Reflexion - Teilen</a:t>
            </a:r>
            <a:endParaRPr dirty="0"/>
          </a:p>
        </p:txBody>
      </p:sp>
      <p:sp>
        <p:nvSpPr>
          <p:cNvPr id="225" name="Google Shape;225;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24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Arial"/>
                <a:ea typeface="Arial"/>
                <a:cs typeface="Arial"/>
                <a:sym typeface="Arial"/>
              </a:rPr>
              <a:t>This output consists of a literature review, analysis and evaluation of existing teaching practices that incorporate GI(S)</a:t>
            </a:r>
            <a:r>
              <a:rPr lang="en-GB" dirty="0" err="1">
                <a:latin typeface="Arial"/>
                <a:ea typeface="Arial"/>
                <a:cs typeface="Arial"/>
                <a:sym typeface="Arial"/>
              </a:rPr>
              <a:t>cience</a:t>
            </a:r>
            <a:r>
              <a:rPr lang="en-GB" dirty="0">
                <a:latin typeface="Arial"/>
                <a:ea typeface="Arial"/>
                <a:cs typeface="Arial"/>
                <a:sym typeface="Arial"/>
              </a:rPr>
              <a:t>/Services in schools. </a:t>
            </a:r>
            <a:endParaRPr dirty="0">
              <a:latin typeface="Arial"/>
              <a:ea typeface="Arial"/>
              <a:cs typeface="Arial"/>
              <a:sym typeface="Arial"/>
            </a:endParaRPr>
          </a:p>
          <a:p>
            <a:pPr marL="0" lvl="0" indent="0" algn="l" rtl="0">
              <a:spcBef>
                <a:spcPts val="0"/>
              </a:spcBef>
              <a:spcAft>
                <a:spcPts val="0"/>
              </a:spcAft>
              <a:buNone/>
            </a:pPr>
            <a:r>
              <a:rPr lang="en-GB" dirty="0">
                <a:latin typeface="Arial"/>
                <a:ea typeface="Arial"/>
                <a:cs typeface="Arial"/>
                <a:sym typeface="Arial"/>
              </a:rPr>
              <a:t>As a result of the review and analysis of findings, a series of recommendations are provided to inform the development of the teacher professional development course and toolkit of innovative pedagogical approaches to teaching with GIS and connect to the case studies of outcomes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There was very little research linking innovative pedagogies LINKED to GIS!!! GI-Pedagogy could fill this gap.</a:t>
            </a:r>
            <a:endParaRPr dirty="0"/>
          </a:p>
          <a:p>
            <a:pPr marL="0" lvl="0" indent="0" algn="l" rtl="0">
              <a:spcBef>
                <a:spcPts val="0"/>
              </a:spcBef>
              <a:spcAft>
                <a:spcPts val="0"/>
              </a:spcAft>
              <a:buNone/>
            </a:pPr>
            <a:r>
              <a:rPr lang="en-GB" dirty="0"/>
              <a:t>Teaching with GIS, innovative pedagogies</a:t>
            </a:r>
            <a:endParaRPr dirty="0"/>
          </a:p>
        </p:txBody>
      </p:sp>
      <p:sp>
        <p:nvSpPr>
          <p:cNvPr id="225" name="Google Shape;225;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8618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c5e1c9b11_0_7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ac5e1c9b11_0_7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Ergebnisse</a:t>
            </a:r>
            <a:r>
              <a:rPr lang="en-GB" dirty="0"/>
              <a:t> </a:t>
            </a:r>
            <a:r>
              <a:rPr lang="en-GB" dirty="0" err="1"/>
              <a:t>im</a:t>
            </a:r>
            <a:r>
              <a:rPr lang="en-GB" dirty="0"/>
              <a:t> REPORT www.gilearner.ugent.be </a:t>
            </a:r>
            <a:endParaRPr dirty="0"/>
          </a:p>
        </p:txBody>
      </p:sp>
      <p:sp>
        <p:nvSpPr>
          <p:cNvPr id="239" name="Google Shape;239;gac5e1c9b11_0_76:notes"/>
          <p:cNvSpPr txBox="1">
            <a:spLocks noGrp="1"/>
          </p:cNvSpPr>
          <p:nvPr>
            <p:ph type="sldNum" idx="12"/>
          </p:nvPr>
        </p:nvSpPr>
        <p:spPr>
          <a:xfrm>
            <a:off x="3850443" y="9428583"/>
            <a:ext cx="2945659" cy="496332"/>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algn="just" rtl="0">
              <a:spcBef>
                <a:spcPts val="0"/>
              </a:spcBef>
              <a:spcAft>
                <a:spcPts val="0"/>
              </a:spcAft>
            </a:pPr>
            <a:r>
              <a:rPr lang="en-US" sz="1800" b="0" i="0" u="none" strike="noStrike" dirty="0">
                <a:solidFill>
                  <a:srgbClr val="000000"/>
                </a:solidFill>
                <a:effectLst/>
                <a:latin typeface="Arial" panose="020B0604020202020204" pitchFamily="34" charset="0"/>
              </a:rPr>
              <a:t>The toolkit aims to provide a path to guide you through the process of working with GIS. It will focus on approaches to learning and teaching which are linked to current pedagogical theory and </a:t>
            </a:r>
            <a:r>
              <a:rPr lang="en-US" sz="1800" b="1" i="0" u="none" strike="noStrike" dirty="0">
                <a:solidFill>
                  <a:srgbClr val="000000"/>
                </a:solidFill>
                <a:effectLst/>
                <a:latin typeface="Arial" panose="020B0604020202020204" pitchFamily="34" charset="0"/>
              </a:rPr>
              <a:t>cognitive science </a:t>
            </a:r>
            <a:r>
              <a:rPr lang="en-US" sz="1800" b="0" i="0" u="none" strike="noStrike" dirty="0">
                <a:solidFill>
                  <a:srgbClr val="000000"/>
                </a:solidFill>
                <a:effectLst/>
                <a:latin typeface="Arial" panose="020B0604020202020204" pitchFamily="34" charset="0"/>
              </a:rPr>
              <a:t>and are practical and achievable. The hope is that at the end of your engagement with this toolkit, you will become a better teacher with GIS. </a:t>
            </a:r>
            <a:r>
              <a:rPr lang="en-US" sz="1800" b="1" i="0" u="none" strike="noStrike" dirty="0">
                <a:solidFill>
                  <a:srgbClr val="000000"/>
                </a:solidFill>
                <a:effectLst/>
                <a:latin typeface="Arial" panose="020B0604020202020204" pitchFamily="34" charset="0"/>
              </a:rPr>
              <a:t>We have aimed to make the structure of our model as straightforward as possible, </a:t>
            </a:r>
            <a:r>
              <a:rPr lang="en-US" sz="1800" b="0" i="0" u="none" strike="noStrike" dirty="0">
                <a:solidFill>
                  <a:srgbClr val="000000"/>
                </a:solidFill>
                <a:effectLst/>
                <a:latin typeface="Arial" panose="020B0604020202020204" pitchFamily="34" charset="0"/>
              </a:rPr>
              <a:t>but ensure that it is supported by research evidence. This model can be seen in Section 6.</a:t>
            </a:r>
            <a:endParaRPr lang="en-US" sz="2800" dirty="0">
              <a:effectLst/>
            </a:endParaRPr>
          </a:p>
          <a:p>
            <a:br>
              <a:rPr lang="en-US" sz="2800" dirty="0"/>
            </a:br>
            <a:r>
              <a:rPr lang="en-US" sz="1800" b="0" i="0" u="none" strike="noStrike" dirty="0">
                <a:solidFill>
                  <a:srgbClr val="000000"/>
                </a:solidFill>
                <a:effectLst/>
                <a:latin typeface="Arial" panose="020B0604020202020204" pitchFamily="34" charset="0"/>
              </a:rPr>
              <a:t>We hope your students will be quickly motivated to learn about, and be excited by the possibilities offered by the technology. The toolkit will also assist you in thinking about your own use of GIS, connecting with the principles of instruction developed by </a:t>
            </a:r>
            <a:r>
              <a:rPr lang="en-US" sz="1800" b="1" i="0" u="none" strike="noStrike" dirty="0">
                <a:solidFill>
                  <a:srgbClr val="000000"/>
                </a:solidFill>
                <a:effectLst/>
                <a:latin typeface="Arial" panose="020B0604020202020204" pitchFamily="34" charset="0"/>
              </a:rPr>
              <a:t>Barak </a:t>
            </a:r>
            <a:r>
              <a:rPr lang="en-US" sz="1800" b="1" i="0" u="none" strike="noStrike" dirty="0" err="1">
                <a:solidFill>
                  <a:srgbClr val="000000"/>
                </a:solidFill>
                <a:effectLst/>
                <a:latin typeface="Arial" panose="020B0604020202020204" pitchFamily="34" charset="0"/>
              </a:rPr>
              <a:t>Rosenshine</a:t>
            </a:r>
            <a:r>
              <a:rPr lang="en-US" sz="1800" b="0" i="0" u="none" strike="noStrike" dirty="0">
                <a:solidFill>
                  <a:srgbClr val="000000"/>
                </a:solidFill>
                <a:effectLst/>
                <a:latin typeface="Arial" panose="020B0604020202020204" pitchFamily="34" charset="0"/>
              </a:rPr>
              <a:t> to help you consider your own pedagogical intent when using GIS and make it possible to check students' understanding in an innovative way. We have referred to a number of research documents in the development of the toolkit. Frequent use of GIS is an essential part of our approach: GIS use needs to become embedded in your everyday practice if you (and your students) are to gain the </a:t>
            </a:r>
            <a:r>
              <a:rPr lang="en-US" sz="1800" b="1" i="0" u="none" strike="noStrike" dirty="0">
                <a:solidFill>
                  <a:srgbClr val="000000"/>
                </a:solidFill>
                <a:effectLst/>
                <a:latin typeface="Arial" panose="020B0604020202020204" pitchFamily="34" charset="0"/>
              </a:rPr>
              <a:t>automaticity</a:t>
            </a:r>
            <a:r>
              <a:rPr lang="en-US" sz="1800" b="0" i="0" u="none" strike="noStrike" dirty="0">
                <a:solidFill>
                  <a:srgbClr val="000000"/>
                </a:solidFill>
                <a:effectLst/>
                <a:latin typeface="Arial" panose="020B0604020202020204" pitchFamily="34" charset="0"/>
              </a:rPr>
              <a:t> which emerges from learning, repetition and practice. This automaticity could be related to early stages of GIS use - we would not expect you to aim to become an expert in all aspects of GIS immediately. We will also provide suggested tools, and a few examples of teacher practice.</a:t>
            </a:r>
            <a:endParaRPr lang="en-US" sz="1800" b="0" i="0" u="none" strike="noStrike" dirty="0">
              <a:solidFill>
                <a:srgbClr val="222222"/>
              </a:solidFill>
              <a:effectLst/>
              <a:latin typeface="Arial" panose="020B0604020202020204" pitchFamily="34" charset="0"/>
            </a:endParaRPr>
          </a:p>
          <a:p>
            <a:pPr algn="just" rtl="0">
              <a:spcBef>
                <a:spcPts val="0"/>
              </a:spcBef>
              <a:spcAft>
                <a:spcPts val="0"/>
              </a:spcAft>
            </a:pPr>
            <a:endParaRPr lang="en-US" sz="1800" b="0" i="0" u="none" strike="noStrike" dirty="0">
              <a:solidFill>
                <a:srgbClr val="222222"/>
              </a:solidFill>
              <a:effectLst/>
              <a:latin typeface="Arial" panose="020B0604020202020204" pitchFamily="34" charset="0"/>
            </a:endParaRPr>
          </a:p>
        </p:txBody>
      </p:sp>
      <p:sp>
        <p:nvSpPr>
          <p:cNvPr id="280" name="Google Shape;280;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algn="just" rtl="0">
              <a:spcBef>
                <a:spcPts val="0"/>
              </a:spcBef>
              <a:spcAft>
                <a:spcPts val="0"/>
              </a:spcAft>
            </a:pPr>
            <a:r>
              <a:rPr lang="en-US" sz="1200" b="0" i="0" u="none" strike="noStrike" dirty="0">
                <a:solidFill>
                  <a:srgbClr val="222222"/>
                </a:solidFill>
                <a:effectLst/>
                <a:latin typeface="Arial" panose="020B0604020202020204" pitchFamily="34" charset="0"/>
              </a:rPr>
              <a:t>Educating for sustainability does not simply require an ‘add-on’ to existing structures and curricula, but implies a change based on the ability to respond to the current crisis concerning unsustainability and the opportunities for sustainability (Sterling, 2004). This is not the first time that the socio-emotional dimension has been added to an already defined model, e.g. consider what happened to Gardner’s ‘multiple intelligences’, after the linguistic-verbal, musical, logical-mathematical, bodily-kinesthetic, interpersonal, intrapersonal, and naturalistic intelligences were defined (Gardner, 1983). Emotional intelligence (Goleman, 1995)  and spiritual intelligence (Gardner, 2006) were added. Affective aspects in teaching practice are important, because much of what the teacher knows and does is connected to their own emotional state and motivation, and this directly influences students’ learning. Thus, awareness of the importance of the affective domain in emotions in relation to the content that is taught changes attitudes and improves teaching effectiveness (</a:t>
            </a:r>
            <a:r>
              <a:rPr lang="en-US" sz="1200" b="0" i="0" u="none" strike="noStrike" dirty="0" err="1">
                <a:solidFill>
                  <a:srgbClr val="222222"/>
                </a:solidFill>
                <a:effectLst/>
                <a:latin typeface="Arial" panose="020B0604020202020204" pitchFamily="34" charset="0"/>
              </a:rPr>
              <a:t>Puertas</a:t>
            </a:r>
            <a:r>
              <a:rPr lang="en-US" sz="1200" b="0" i="0" u="none" strike="noStrike" dirty="0">
                <a:solidFill>
                  <a:srgbClr val="222222"/>
                </a:solidFill>
                <a:effectLst/>
                <a:latin typeface="Arial" panose="020B0604020202020204" pitchFamily="34" charset="0"/>
              </a:rPr>
              <a:t> et al, 2021). We aim to improve teachers’ connections with GIS.</a:t>
            </a:r>
            <a:endParaRPr lang="en-US" dirty="0">
              <a:effectLst/>
            </a:endParaRPr>
          </a:p>
        </p:txBody>
      </p:sp>
      <p:sp>
        <p:nvSpPr>
          <p:cNvPr id="280" name="Google Shape;280;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6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cbc01424a_2_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acbc01424a_2_1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AT" dirty="0"/>
              <a:t>Prof. Barak </a:t>
            </a:r>
            <a:r>
              <a:rPr lang="de-AT" dirty="0" err="1"/>
              <a:t>Rosenshine,f</a:t>
            </a:r>
            <a:r>
              <a:rPr lang="de-AT" dirty="0"/>
              <a:t> 1930-2017, Illinois, </a:t>
            </a:r>
          </a:p>
          <a:p>
            <a:pPr marL="0" lvl="0" indent="0" algn="l" rtl="0">
              <a:spcBef>
                <a:spcPts val="0"/>
              </a:spcBef>
              <a:spcAft>
                <a:spcPts val="0"/>
              </a:spcAft>
              <a:buNone/>
            </a:pPr>
            <a:endParaRPr lang="de-AT" dirty="0"/>
          </a:p>
          <a:p>
            <a:pPr marL="0" lvl="0" indent="0" algn="l" rtl="0">
              <a:spcBef>
                <a:spcPts val="0"/>
              </a:spcBef>
              <a:spcAft>
                <a:spcPts val="0"/>
              </a:spcAft>
              <a:buNone/>
            </a:pPr>
            <a:r>
              <a:rPr lang="de-AT" dirty="0"/>
              <a:t>Kognitive Überforderung verhindern!!</a:t>
            </a:r>
          </a:p>
          <a:p>
            <a:pPr marL="0" lvl="0" indent="0" algn="l" rtl="0">
              <a:spcBef>
                <a:spcPts val="0"/>
              </a:spcBef>
              <a:spcAft>
                <a:spcPts val="0"/>
              </a:spcAft>
              <a:buNone/>
            </a:pPr>
            <a:endParaRPr lang="de-AT" dirty="0"/>
          </a:p>
          <a:p>
            <a:pPr marL="0" lvl="0" indent="0" algn="l" rtl="0">
              <a:spcBef>
                <a:spcPts val="0"/>
              </a:spcBef>
              <a:spcAft>
                <a:spcPts val="0"/>
              </a:spcAft>
              <a:buNone/>
            </a:pPr>
            <a:r>
              <a:rPr lang="de-AT" dirty="0"/>
              <a:t>Checking </a:t>
            </a:r>
            <a:r>
              <a:rPr lang="de-AT" dirty="0" err="1"/>
              <a:t>for</a:t>
            </a:r>
            <a:r>
              <a:rPr lang="de-AT" dirty="0"/>
              <a:t> </a:t>
            </a:r>
            <a:r>
              <a:rPr lang="de-AT" dirty="0" err="1"/>
              <a:t>understanding</a:t>
            </a:r>
            <a:r>
              <a:rPr lang="de-AT" dirty="0"/>
              <a:t>, </a:t>
            </a:r>
            <a:r>
              <a:rPr lang="de-AT" dirty="0" err="1"/>
              <a:t>preventing</a:t>
            </a:r>
            <a:r>
              <a:rPr lang="de-AT" dirty="0"/>
              <a:t> </a:t>
            </a:r>
            <a:r>
              <a:rPr lang="de-AT" dirty="0" err="1"/>
              <a:t>errors</a:t>
            </a:r>
            <a:r>
              <a:rPr lang="de-AT" dirty="0"/>
              <a:t> and </a:t>
            </a:r>
            <a:r>
              <a:rPr lang="de-AT" dirty="0" err="1"/>
              <a:t>misconceptions</a:t>
            </a:r>
            <a:r>
              <a:rPr lang="de-AT" dirty="0"/>
              <a:t>… </a:t>
            </a:r>
            <a:r>
              <a:rPr lang="de-AT" dirty="0" err="1"/>
              <a:t>previous</a:t>
            </a:r>
            <a:r>
              <a:rPr lang="de-AT" dirty="0"/>
              <a:t> </a:t>
            </a:r>
            <a:r>
              <a:rPr lang="de-AT" dirty="0" err="1"/>
              <a:t>knowledge</a:t>
            </a:r>
            <a:r>
              <a:rPr lang="de-AT" dirty="0"/>
              <a:t>, </a:t>
            </a:r>
            <a:r>
              <a:rPr lang="de-AT" dirty="0" err="1"/>
              <a:t>learning</a:t>
            </a:r>
            <a:r>
              <a:rPr lang="de-AT" dirty="0"/>
              <a:t> </a:t>
            </a:r>
            <a:r>
              <a:rPr lang="de-AT" dirty="0" err="1"/>
              <a:t>outcomes</a:t>
            </a:r>
            <a:r>
              <a:rPr lang="de-AT" dirty="0"/>
              <a:t> </a:t>
            </a:r>
            <a:r>
              <a:rPr lang="de-AT" dirty="0" err="1"/>
              <a:t>definition</a:t>
            </a:r>
            <a:r>
              <a:rPr lang="de-AT" dirty="0"/>
              <a:t>.</a:t>
            </a:r>
          </a:p>
          <a:p>
            <a:pPr marL="0" lvl="0" indent="0" algn="l" rtl="0">
              <a:spcBef>
                <a:spcPts val="0"/>
              </a:spcBef>
              <a:spcAft>
                <a:spcPts val="0"/>
              </a:spcAft>
              <a:buNone/>
            </a:pPr>
            <a:endParaRPr lang="de-AT" dirty="0"/>
          </a:p>
          <a:p>
            <a:pPr marL="0" lvl="0" indent="0" algn="l" rtl="0">
              <a:spcBef>
                <a:spcPts val="0"/>
              </a:spcBef>
              <a:spcAft>
                <a:spcPts val="0"/>
              </a:spcAft>
              <a:buNone/>
            </a:pPr>
            <a:r>
              <a:rPr lang="de-AT" dirty="0"/>
              <a:t>https://edcentral.uk/edblog/expert-insight/a-beginners-guide-to-professor-barak-rosenshine </a:t>
            </a:r>
            <a:endParaRPr dirty="0"/>
          </a:p>
        </p:txBody>
      </p:sp>
      <p:sp>
        <p:nvSpPr>
          <p:cNvPr id="271" name="Google Shape;271;gacbc01424a_2_17:notes"/>
          <p:cNvSpPr txBox="1">
            <a:spLocks noGrp="1"/>
          </p:cNvSpPr>
          <p:nvPr>
            <p:ph type="sldNum" idx="12"/>
          </p:nvPr>
        </p:nvSpPr>
        <p:spPr>
          <a:xfrm>
            <a:off x="3850443" y="9428583"/>
            <a:ext cx="2945659" cy="496332"/>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cbc01424a_2_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acbc01424a_2_1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AT" dirty="0"/>
              <a:t>Prof. Barak </a:t>
            </a:r>
            <a:r>
              <a:rPr lang="de-AT" dirty="0" err="1"/>
              <a:t>Rosenshine,f</a:t>
            </a:r>
            <a:r>
              <a:rPr lang="de-AT" dirty="0"/>
              <a:t> 1930-2017, Illinois, </a:t>
            </a:r>
          </a:p>
          <a:p>
            <a:pPr marL="0" lvl="0" indent="0" algn="l" rtl="0">
              <a:spcBef>
                <a:spcPts val="0"/>
              </a:spcBef>
              <a:spcAft>
                <a:spcPts val="0"/>
              </a:spcAft>
              <a:buNone/>
            </a:pPr>
            <a:r>
              <a:rPr lang="de-AT" dirty="0"/>
              <a:t>Checking </a:t>
            </a:r>
            <a:r>
              <a:rPr lang="de-AT" dirty="0" err="1"/>
              <a:t>for</a:t>
            </a:r>
            <a:r>
              <a:rPr lang="de-AT" dirty="0"/>
              <a:t> </a:t>
            </a:r>
            <a:r>
              <a:rPr lang="de-AT" dirty="0" err="1"/>
              <a:t>understanding</a:t>
            </a:r>
            <a:r>
              <a:rPr lang="de-AT" dirty="0"/>
              <a:t>, </a:t>
            </a:r>
            <a:r>
              <a:rPr lang="de-AT" dirty="0" err="1"/>
              <a:t>preventing</a:t>
            </a:r>
            <a:r>
              <a:rPr lang="de-AT" dirty="0"/>
              <a:t> </a:t>
            </a:r>
            <a:r>
              <a:rPr lang="de-AT" dirty="0" err="1"/>
              <a:t>errors</a:t>
            </a:r>
            <a:r>
              <a:rPr lang="de-AT" dirty="0"/>
              <a:t> and </a:t>
            </a:r>
            <a:r>
              <a:rPr lang="de-AT" dirty="0" err="1"/>
              <a:t>misconceptions</a:t>
            </a:r>
            <a:r>
              <a:rPr lang="de-AT" dirty="0"/>
              <a:t>… </a:t>
            </a:r>
            <a:r>
              <a:rPr lang="de-AT" dirty="0" err="1"/>
              <a:t>previous</a:t>
            </a:r>
            <a:r>
              <a:rPr lang="de-AT" dirty="0"/>
              <a:t> </a:t>
            </a:r>
            <a:r>
              <a:rPr lang="de-AT" dirty="0" err="1"/>
              <a:t>knowledge</a:t>
            </a:r>
            <a:r>
              <a:rPr lang="de-AT" dirty="0"/>
              <a:t>, </a:t>
            </a:r>
            <a:r>
              <a:rPr lang="de-AT" dirty="0" err="1"/>
              <a:t>learning</a:t>
            </a:r>
            <a:r>
              <a:rPr lang="de-AT" dirty="0"/>
              <a:t> </a:t>
            </a:r>
            <a:r>
              <a:rPr lang="de-AT" dirty="0" err="1"/>
              <a:t>outcomes</a:t>
            </a:r>
            <a:r>
              <a:rPr lang="de-AT" dirty="0"/>
              <a:t> </a:t>
            </a:r>
            <a:r>
              <a:rPr lang="de-AT" dirty="0" err="1"/>
              <a:t>definition</a:t>
            </a:r>
            <a:r>
              <a:rPr lang="de-AT" dirty="0"/>
              <a:t>.</a:t>
            </a:r>
          </a:p>
          <a:p>
            <a:pPr marL="0" lvl="0" indent="0" algn="l" rtl="0">
              <a:spcBef>
                <a:spcPts val="0"/>
              </a:spcBef>
              <a:spcAft>
                <a:spcPts val="0"/>
              </a:spcAft>
              <a:buNone/>
            </a:pPr>
            <a:endParaRPr lang="de-AT" dirty="0"/>
          </a:p>
          <a:p>
            <a:pPr marL="0" lvl="0" indent="0" algn="l" rtl="0">
              <a:spcBef>
                <a:spcPts val="0"/>
              </a:spcBef>
              <a:spcAft>
                <a:spcPts val="0"/>
              </a:spcAft>
              <a:buNone/>
            </a:pPr>
            <a:r>
              <a:rPr lang="de-AT" dirty="0"/>
              <a:t>https://edcentral.uk/edblog/expert-insight/a-beginners-guide-to-professor-barak-rosenshine </a:t>
            </a:r>
            <a:endParaRPr dirty="0"/>
          </a:p>
        </p:txBody>
      </p:sp>
      <p:sp>
        <p:nvSpPr>
          <p:cNvPr id="271" name="Google Shape;271;gacbc01424a_2_17:notes"/>
          <p:cNvSpPr txBox="1">
            <a:spLocks noGrp="1"/>
          </p:cNvSpPr>
          <p:nvPr>
            <p:ph type="sldNum" idx="12"/>
          </p:nvPr>
        </p:nvSpPr>
        <p:spPr>
          <a:xfrm>
            <a:off x="3850443" y="9428583"/>
            <a:ext cx="2945659" cy="496332"/>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extLst>
      <p:ext uri="{BB962C8B-B14F-4D97-AF65-F5344CB8AC3E}">
        <p14:creationId xmlns:p14="http://schemas.microsoft.com/office/powerpoint/2010/main" val="2823054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cbc01424a_2_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acbc01424a_2_1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AT" dirty="0"/>
              <a:t>Prof. Barak </a:t>
            </a:r>
            <a:r>
              <a:rPr lang="de-AT" dirty="0" err="1"/>
              <a:t>Rosenshine,f</a:t>
            </a:r>
            <a:r>
              <a:rPr lang="de-AT" dirty="0"/>
              <a:t> 1930-2017, Illinois, </a:t>
            </a:r>
          </a:p>
          <a:p>
            <a:pPr marL="0" lvl="0" indent="0" algn="l" rtl="0">
              <a:spcBef>
                <a:spcPts val="0"/>
              </a:spcBef>
              <a:spcAft>
                <a:spcPts val="0"/>
              </a:spcAft>
              <a:buNone/>
            </a:pPr>
            <a:r>
              <a:rPr lang="de-AT" dirty="0"/>
              <a:t>Checking </a:t>
            </a:r>
            <a:r>
              <a:rPr lang="de-AT" dirty="0" err="1"/>
              <a:t>for</a:t>
            </a:r>
            <a:r>
              <a:rPr lang="de-AT" dirty="0"/>
              <a:t> </a:t>
            </a:r>
            <a:r>
              <a:rPr lang="de-AT" dirty="0" err="1"/>
              <a:t>understanding</a:t>
            </a:r>
            <a:r>
              <a:rPr lang="de-AT" dirty="0"/>
              <a:t>, </a:t>
            </a:r>
            <a:r>
              <a:rPr lang="de-AT" dirty="0" err="1"/>
              <a:t>preventing</a:t>
            </a:r>
            <a:r>
              <a:rPr lang="de-AT" dirty="0"/>
              <a:t> </a:t>
            </a:r>
            <a:r>
              <a:rPr lang="de-AT" dirty="0" err="1"/>
              <a:t>errors</a:t>
            </a:r>
            <a:r>
              <a:rPr lang="de-AT" dirty="0"/>
              <a:t> and </a:t>
            </a:r>
            <a:r>
              <a:rPr lang="de-AT" dirty="0" err="1"/>
              <a:t>misconceptions</a:t>
            </a:r>
            <a:r>
              <a:rPr lang="de-AT" dirty="0"/>
              <a:t>… </a:t>
            </a:r>
            <a:r>
              <a:rPr lang="de-AT" dirty="0" err="1"/>
              <a:t>previous</a:t>
            </a:r>
            <a:r>
              <a:rPr lang="de-AT" dirty="0"/>
              <a:t> </a:t>
            </a:r>
            <a:r>
              <a:rPr lang="de-AT" dirty="0" err="1"/>
              <a:t>knowledge</a:t>
            </a:r>
            <a:r>
              <a:rPr lang="de-AT" dirty="0"/>
              <a:t>, </a:t>
            </a:r>
            <a:r>
              <a:rPr lang="de-AT" dirty="0" err="1"/>
              <a:t>learning</a:t>
            </a:r>
            <a:r>
              <a:rPr lang="de-AT" dirty="0"/>
              <a:t> </a:t>
            </a:r>
            <a:r>
              <a:rPr lang="de-AT" dirty="0" err="1"/>
              <a:t>outcomes</a:t>
            </a:r>
            <a:r>
              <a:rPr lang="de-AT" dirty="0"/>
              <a:t> </a:t>
            </a:r>
            <a:r>
              <a:rPr lang="de-AT" dirty="0" err="1"/>
              <a:t>definition</a:t>
            </a:r>
            <a:r>
              <a:rPr lang="de-AT" dirty="0"/>
              <a:t>.</a:t>
            </a:r>
          </a:p>
          <a:p>
            <a:pPr marL="0" lvl="0" indent="0" algn="l" rtl="0">
              <a:spcBef>
                <a:spcPts val="0"/>
              </a:spcBef>
              <a:spcAft>
                <a:spcPts val="0"/>
              </a:spcAft>
              <a:buNone/>
            </a:pPr>
            <a:endParaRPr lang="de-AT" dirty="0"/>
          </a:p>
          <a:p>
            <a:pPr marL="0" lvl="0" indent="0" algn="l" rtl="0">
              <a:spcBef>
                <a:spcPts val="0"/>
              </a:spcBef>
              <a:spcAft>
                <a:spcPts val="0"/>
              </a:spcAft>
              <a:buNone/>
            </a:pPr>
            <a:r>
              <a:rPr lang="de-AT" dirty="0"/>
              <a:t>https://edcentral.uk/edblog/expert-insight/a-beginners-guide-to-professor-barak-rosenshine </a:t>
            </a:r>
            <a:endParaRPr dirty="0"/>
          </a:p>
        </p:txBody>
      </p:sp>
      <p:sp>
        <p:nvSpPr>
          <p:cNvPr id="271" name="Google Shape;271;gacbc01424a_2_17:notes"/>
          <p:cNvSpPr txBox="1">
            <a:spLocks noGrp="1"/>
          </p:cNvSpPr>
          <p:nvPr>
            <p:ph type="sldNum" idx="12"/>
          </p:nvPr>
        </p:nvSpPr>
        <p:spPr>
          <a:xfrm>
            <a:off x="3850443" y="9428583"/>
            <a:ext cx="2945659" cy="496332"/>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extLst>
      <p:ext uri="{BB962C8B-B14F-4D97-AF65-F5344CB8AC3E}">
        <p14:creationId xmlns:p14="http://schemas.microsoft.com/office/powerpoint/2010/main" val="3751663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cbc01424a_2_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acbc01424a_2_1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AT" dirty="0"/>
              <a:t>DAS SDG-Unterrichtsfach! 17 Themen, alle vorhanden! Lernbeispiele konzentrieren sich jeweils auf eine Auswahl, diese wird angezeigt.</a:t>
            </a:r>
            <a:endParaRPr dirty="0"/>
          </a:p>
        </p:txBody>
      </p:sp>
      <p:sp>
        <p:nvSpPr>
          <p:cNvPr id="271" name="Google Shape;271;gacbc01424a_2_17:notes"/>
          <p:cNvSpPr txBox="1">
            <a:spLocks noGrp="1"/>
          </p:cNvSpPr>
          <p:nvPr>
            <p:ph type="sldNum" idx="12"/>
          </p:nvPr>
        </p:nvSpPr>
        <p:spPr>
          <a:xfrm>
            <a:off x="3850443" y="9428583"/>
            <a:ext cx="2945659" cy="496332"/>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a:p>
        </p:txBody>
      </p:sp>
    </p:spTree>
    <p:extLst>
      <p:ext uri="{BB962C8B-B14F-4D97-AF65-F5344CB8AC3E}">
        <p14:creationId xmlns:p14="http://schemas.microsoft.com/office/powerpoint/2010/main" val="2410315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Siehe </a:t>
            </a:r>
            <a:r>
              <a:rPr lang="de-AT" dirty="0" err="1"/>
              <a:t>google</a:t>
            </a:r>
            <a:r>
              <a:rPr lang="de-AT" dirty="0"/>
              <a:t> </a:t>
            </a:r>
            <a:r>
              <a:rPr lang="de-AT" dirty="0" err="1"/>
              <a:t>doc</a:t>
            </a:r>
            <a:endParaRPr lang="de-AT"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497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Wer sitzt heute hier? Schultyp/Schulstufen/Unterrichtsjahre?</a:t>
            </a:r>
          </a:p>
          <a:p>
            <a:r>
              <a:rPr lang="de-DE" dirty="0"/>
              <a:t>Was sind Ihre Wünsche konkret? – Wünsche notieren!</a:t>
            </a:r>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1558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ac5e1c9b11_0_6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ac5e1c9b11_0_6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both</a:t>
            </a:r>
            <a:endParaRPr/>
          </a:p>
        </p:txBody>
      </p:sp>
      <p:sp>
        <p:nvSpPr>
          <p:cNvPr id="304" name="Google Shape;304;gac5e1c9b11_0_68:notes"/>
          <p:cNvSpPr txBox="1">
            <a:spLocks noGrp="1"/>
          </p:cNvSpPr>
          <p:nvPr>
            <p:ph type="sldNum" idx="12"/>
          </p:nvPr>
        </p:nvSpPr>
        <p:spPr>
          <a:xfrm>
            <a:off x="3850443" y="9428583"/>
            <a:ext cx="2945659" cy="496332"/>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Sie machen sich vertraut mit digitalen Online-Umgebungen für den GWK-Unterricht und lernen Beispiele kennen, die im Unterricht praktisch umgesetzt werden. </a:t>
            </a:r>
            <a:br>
              <a:rPr lang="de-DE" dirty="0"/>
            </a:br>
            <a:r>
              <a:rPr lang="de-DE" dirty="0"/>
              <a:t>- Im praktischen Teil legen Sie selbst Hand an und testen Lernumgebungen. </a:t>
            </a:r>
            <a:br>
              <a:rPr lang="de-DE" dirty="0"/>
            </a:br>
            <a:r>
              <a:rPr lang="de-DE" dirty="0"/>
              <a:t>- Anleitung in der Erstellung eigener Unterrichtsbeispiele.</a:t>
            </a:r>
            <a:endParaRPr lang="de-AT"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459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Warum sind sie heute hier? Warum wollen SIE mit GI unterrichten?</a:t>
            </a:r>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813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8335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0872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c5e1c9b11_0_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c5e1c9b11_0_2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Michaela</a:t>
            </a:r>
            <a:endParaRPr/>
          </a:p>
        </p:txBody>
      </p:sp>
      <p:sp>
        <p:nvSpPr>
          <p:cNvPr id="189" name="Google Shape;189;gac5e1c9b11_0_29:notes"/>
          <p:cNvSpPr txBox="1">
            <a:spLocks noGrp="1"/>
          </p:cNvSpPr>
          <p:nvPr>
            <p:ph type="sldNum" idx="12"/>
          </p:nvPr>
        </p:nvSpPr>
        <p:spPr>
          <a:xfrm>
            <a:off x="3850443" y="9428583"/>
            <a:ext cx="2945659" cy="496332"/>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Michaela</a:t>
            </a:r>
            <a:endParaRPr/>
          </a:p>
          <a:p>
            <a:pPr marL="0" lvl="0" indent="0" algn="l" rtl="0">
              <a:spcBef>
                <a:spcPts val="0"/>
              </a:spcBef>
              <a:spcAft>
                <a:spcPts val="0"/>
              </a:spcAft>
              <a:buNone/>
            </a:pPr>
            <a:r>
              <a:rPr lang="en-GB"/>
              <a:t>GI-Learner - innovative pedagogies for learning with geoinformation; K7-K12</a:t>
            </a:r>
            <a:br>
              <a:rPr lang="en-GB"/>
            </a:br>
            <a:r>
              <a:rPr lang="en-GB"/>
              <a:t>Research on learning with GI, curriculum review, learning line, 10 competencies at 3 levels, self evaluation test , LEARNING MATERIALS! - find it on the GI Pedagogy website </a:t>
            </a:r>
            <a:endParaRPr/>
          </a:p>
        </p:txBody>
      </p:sp>
      <p:sp>
        <p:nvSpPr>
          <p:cNvPr id="209" name="Google Shape;20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Michaela (Abstract/Summary)</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Arial"/>
                <a:ea typeface="Arial"/>
                <a:cs typeface="Arial"/>
                <a:sym typeface="Arial"/>
              </a:rPr>
              <a:t>This output consists of a literature review, analysis and evaluation of existing teaching practices that incorporate GI(S)cience/Services in schools. </a:t>
            </a:r>
            <a:endParaRPr>
              <a:latin typeface="Arial"/>
              <a:ea typeface="Arial"/>
              <a:cs typeface="Arial"/>
              <a:sym typeface="Arial"/>
            </a:endParaRPr>
          </a:p>
          <a:p>
            <a:pPr marL="0" lvl="0" indent="0" algn="l" rtl="0">
              <a:spcBef>
                <a:spcPts val="0"/>
              </a:spcBef>
              <a:spcAft>
                <a:spcPts val="0"/>
              </a:spcAft>
              <a:buNone/>
            </a:pPr>
            <a:r>
              <a:rPr lang="en-GB">
                <a:latin typeface="Arial"/>
                <a:ea typeface="Arial"/>
                <a:cs typeface="Arial"/>
                <a:sym typeface="Arial"/>
              </a:rPr>
              <a:t>As a result of the review and analysis of findings, a series of recommendations are provided to inform the development of the teacher professional development course and toolkit of innovative pedagogical approaches to teaching with GIS and connect to the case studies of outcomes</a:t>
            </a:r>
            <a:endParaRPr/>
          </a:p>
          <a:p>
            <a:pPr marL="0" lvl="0" indent="0" algn="l" rtl="0">
              <a:spcBef>
                <a:spcPts val="0"/>
              </a:spcBef>
              <a:spcAft>
                <a:spcPts val="0"/>
              </a:spcAft>
              <a:buNone/>
            </a:pPr>
            <a:endParaRPr/>
          </a:p>
          <a:p>
            <a:pPr marL="0" lvl="0" indent="0" algn="l" rtl="0">
              <a:spcBef>
                <a:spcPts val="0"/>
              </a:spcBef>
              <a:spcAft>
                <a:spcPts val="0"/>
              </a:spcAft>
              <a:buNone/>
            </a:pPr>
            <a:r>
              <a:rPr lang="en-GB"/>
              <a:t>There was very little research linking innovative pedagogies LINKED to GIS!!! GI-Pedagogy could fill this gap.</a:t>
            </a:r>
            <a:endParaRPr/>
          </a:p>
          <a:p>
            <a:pPr marL="0" lvl="0" indent="0" algn="l" rtl="0">
              <a:spcBef>
                <a:spcPts val="0"/>
              </a:spcBef>
              <a:spcAft>
                <a:spcPts val="0"/>
              </a:spcAft>
              <a:buNone/>
            </a:pPr>
            <a:r>
              <a:rPr lang="en-GB"/>
              <a:t>Teaching with GIS, innovative pedagogies</a:t>
            </a:r>
            <a:endParaRPr/>
          </a:p>
        </p:txBody>
      </p:sp>
      <p:sp>
        <p:nvSpPr>
          <p:cNvPr id="225" name="Google Shape;225;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88AEC-579B-47A2-BCAE-0DDD25F9EC2C}"/>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620E68A1-C828-438D-936C-731381BED17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35282E65-AEE6-48DD-8F12-03DD8CB2BFE9}"/>
              </a:ext>
            </a:extLst>
          </p:cNvPr>
          <p:cNvSpPr>
            <a:spLocks noGrp="1"/>
          </p:cNvSpPr>
          <p:nvPr>
            <p:ph type="dt" sz="half" idx="10"/>
          </p:nvPr>
        </p:nvSpPr>
        <p:spPr/>
        <p:txBody>
          <a:bodyPr/>
          <a:lstStyle/>
          <a:p>
            <a:endParaRPr lang="de-AT"/>
          </a:p>
        </p:txBody>
      </p:sp>
      <p:sp>
        <p:nvSpPr>
          <p:cNvPr id="5" name="Fußzeilenplatzhalter 4">
            <a:extLst>
              <a:ext uri="{FF2B5EF4-FFF2-40B4-BE49-F238E27FC236}">
                <a16:creationId xmlns:a16="http://schemas.microsoft.com/office/drawing/2014/main" id="{E767385A-C027-4743-855E-0AD2BE4F605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58B33A7-851F-47BB-A768-D42BC67047B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256976549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BF639-C98D-4C80-8D03-BFAF03866404}"/>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A8B9FA3B-9947-403F-9F8A-4F2FB5F0103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C3360AF-3682-47EF-A507-AFB5D061292B}"/>
              </a:ext>
            </a:extLst>
          </p:cNvPr>
          <p:cNvSpPr>
            <a:spLocks noGrp="1"/>
          </p:cNvSpPr>
          <p:nvPr>
            <p:ph type="dt" sz="half" idx="10"/>
          </p:nvPr>
        </p:nvSpPr>
        <p:spPr/>
        <p:txBody>
          <a:bodyPr/>
          <a:lstStyle/>
          <a:p>
            <a:endParaRPr lang="de-AT"/>
          </a:p>
        </p:txBody>
      </p:sp>
      <p:sp>
        <p:nvSpPr>
          <p:cNvPr id="5" name="Fußzeilenplatzhalter 4">
            <a:extLst>
              <a:ext uri="{FF2B5EF4-FFF2-40B4-BE49-F238E27FC236}">
                <a16:creationId xmlns:a16="http://schemas.microsoft.com/office/drawing/2014/main" id="{FB61E0C9-12A1-4BBC-AEF9-D74C5DB346E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3838393-75F3-4DF1-BFB3-2155401E72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9819169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B206469-E27D-46A6-B7CB-61DE8B294E1E}"/>
              </a:ext>
            </a:extLst>
          </p:cNvPr>
          <p:cNvSpPr>
            <a:spLocks noGrp="1"/>
          </p:cNvSpPr>
          <p:nvPr>
            <p:ph type="title" orient="vert"/>
          </p:nvPr>
        </p:nvSpPr>
        <p:spPr>
          <a:xfrm>
            <a:off x="6543675" y="365125"/>
            <a:ext cx="1971675"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36828E8E-82B2-46D0-9694-9B6D9C3C884E}"/>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9F8E825-F8B7-40E9-995B-3E37DC2D0B72}"/>
              </a:ext>
            </a:extLst>
          </p:cNvPr>
          <p:cNvSpPr>
            <a:spLocks noGrp="1"/>
          </p:cNvSpPr>
          <p:nvPr>
            <p:ph type="dt" sz="half" idx="10"/>
          </p:nvPr>
        </p:nvSpPr>
        <p:spPr/>
        <p:txBody>
          <a:bodyPr/>
          <a:lstStyle/>
          <a:p>
            <a:endParaRPr lang="de-AT"/>
          </a:p>
        </p:txBody>
      </p:sp>
      <p:sp>
        <p:nvSpPr>
          <p:cNvPr id="5" name="Fußzeilenplatzhalter 4">
            <a:extLst>
              <a:ext uri="{FF2B5EF4-FFF2-40B4-BE49-F238E27FC236}">
                <a16:creationId xmlns:a16="http://schemas.microsoft.com/office/drawing/2014/main" id="{80549A72-B524-44DB-AF9B-54A7670BD51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2349921-4FD7-4FCD-BB4D-9A4F77C640E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189765839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F593-8C1F-45DF-A697-978974CD395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4F5EF9F-8E1E-45A7-8DFA-FAE1758F7BA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DC97A53-9073-4D50-B34A-3FF2DCDEBAC7}"/>
              </a:ext>
            </a:extLst>
          </p:cNvPr>
          <p:cNvSpPr>
            <a:spLocks noGrp="1"/>
          </p:cNvSpPr>
          <p:nvPr>
            <p:ph type="dt" sz="half" idx="10"/>
          </p:nvPr>
        </p:nvSpPr>
        <p:spPr/>
        <p:txBody>
          <a:bodyPr/>
          <a:lstStyle/>
          <a:p>
            <a:endParaRPr lang="de-AT"/>
          </a:p>
        </p:txBody>
      </p:sp>
      <p:sp>
        <p:nvSpPr>
          <p:cNvPr id="5" name="Fußzeilenplatzhalter 4">
            <a:extLst>
              <a:ext uri="{FF2B5EF4-FFF2-40B4-BE49-F238E27FC236}">
                <a16:creationId xmlns:a16="http://schemas.microsoft.com/office/drawing/2014/main" id="{FF4690EB-1345-4340-9847-678F694EE52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8490EB7-BAE0-4FC2-8F38-9BA4A88C3DF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353932746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A640C-7280-407A-80C2-1541BAE14F78}"/>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268032D4-0610-46CC-920F-979ED08C651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F540E3D-665F-42D8-B210-B58599C5CFAA}"/>
              </a:ext>
            </a:extLst>
          </p:cNvPr>
          <p:cNvSpPr>
            <a:spLocks noGrp="1"/>
          </p:cNvSpPr>
          <p:nvPr>
            <p:ph type="dt" sz="half" idx="10"/>
          </p:nvPr>
        </p:nvSpPr>
        <p:spPr/>
        <p:txBody>
          <a:bodyPr/>
          <a:lstStyle/>
          <a:p>
            <a:endParaRPr lang="de-AT"/>
          </a:p>
        </p:txBody>
      </p:sp>
      <p:sp>
        <p:nvSpPr>
          <p:cNvPr id="5" name="Fußzeilenplatzhalter 4">
            <a:extLst>
              <a:ext uri="{FF2B5EF4-FFF2-40B4-BE49-F238E27FC236}">
                <a16:creationId xmlns:a16="http://schemas.microsoft.com/office/drawing/2014/main" id="{A1E603A4-CD7E-4EFA-AF5A-C82AEF3E923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4C47389-8CC3-4372-ACC2-A19F7EC2494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21076831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0E62A-B854-4EBA-87FC-0ABF47EAA6F1}"/>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3C846CB-C012-418E-BC28-098D1F5B26A2}"/>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1900F04A-9464-49D1-8E7A-769ADFCC4716}"/>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7B69FC34-4061-4E88-82EB-9CD39D05E344}"/>
              </a:ext>
            </a:extLst>
          </p:cNvPr>
          <p:cNvSpPr>
            <a:spLocks noGrp="1"/>
          </p:cNvSpPr>
          <p:nvPr>
            <p:ph type="dt" sz="half" idx="10"/>
          </p:nvPr>
        </p:nvSpPr>
        <p:spPr/>
        <p:txBody>
          <a:bodyPr/>
          <a:lstStyle/>
          <a:p>
            <a:endParaRPr lang="de-AT"/>
          </a:p>
        </p:txBody>
      </p:sp>
      <p:sp>
        <p:nvSpPr>
          <p:cNvPr id="6" name="Fußzeilenplatzhalter 5">
            <a:extLst>
              <a:ext uri="{FF2B5EF4-FFF2-40B4-BE49-F238E27FC236}">
                <a16:creationId xmlns:a16="http://schemas.microsoft.com/office/drawing/2014/main" id="{0350CC13-244E-4B40-A3DA-AF5164F9C7D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7959CCC-1AE3-4BD0-8BAC-B4EAC007D2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127910805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64383-242F-4DCA-9A67-45AE9147B7CC}"/>
              </a:ext>
            </a:extLst>
          </p:cNvPr>
          <p:cNvSpPr>
            <a:spLocks noGrp="1"/>
          </p:cNvSpPr>
          <p:nvPr>
            <p:ph type="title"/>
          </p:nvPr>
        </p:nvSpPr>
        <p:spPr>
          <a:xfrm>
            <a:off x="629841" y="365126"/>
            <a:ext cx="78867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6720C04D-C8EE-4DE8-84B1-2F6944180B0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5BA40E60-404C-4B94-932D-6090815DFF4F}"/>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4E20F26D-FF92-4BF9-BBCD-6F65EB8ADCD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D323FDF1-EEA0-4AB8-848F-480943F624C3}"/>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60FBF950-8387-48C5-989D-73C6E84A9041}"/>
              </a:ext>
            </a:extLst>
          </p:cNvPr>
          <p:cNvSpPr>
            <a:spLocks noGrp="1"/>
          </p:cNvSpPr>
          <p:nvPr>
            <p:ph type="dt" sz="half" idx="10"/>
          </p:nvPr>
        </p:nvSpPr>
        <p:spPr/>
        <p:txBody>
          <a:bodyPr/>
          <a:lstStyle/>
          <a:p>
            <a:endParaRPr lang="de-AT"/>
          </a:p>
        </p:txBody>
      </p:sp>
      <p:sp>
        <p:nvSpPr>
          <p:cNvPr id="8" name="Fußzeilenplatzhalter 7">
            <a:extLst>
              <a:ext uri="{FF2B5EF4-FFF2-40B4-BE49-F238E27FC236}">
                <a16:creationId xmlns:a16="http://schemas.microsoft.com/office/drawing/2014/main" id="{59B5AB4A-478D-42FE-B1D3-21F3A0A7400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6D2F361-7719-47DA-9EF8-ACF1E9294C8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229343883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662FC-5852-4E0A-A223-1BB1ABA426EC}"/>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48243BBA-CFEE-4557-81C7-DCF1017EC8B3}"/>
              </a:ext>
            </a:extLst>
          </p:cNvPr>
          <p:cNvSpPr>
            <a:spLocks noGrp="1"/>
          </p:cNvSpPr>
          <p:nvPr>
            <p:ph type="dt" sz="half" idx="10"/>
          </p:nvPr>
        </p:nvSpPr>
        <p:spPr/>
        <p:txBody>
          <a:bodyPr/>
          <a:lstStyle/>
          <a:p>
            <a:endParaRPr lang="de-AT"/>
          </a:p>
        </p:txBody>
      </p:sp>
      <p:sp>
        <p:nvSpPr>
          <p:cNvPr id="4" name="Fußzeilenplatzhalter 3">
            <a:extLst>
              <a:ext uri="{FF2B5EF4-FFF2-40B4-BE49-F238E27FC236}">
                <a16:creationId xmlns:a16="http://schemas.microsoft.com/office/drawing/2014/main" id="{A69FDC57-9DD4-4F29-814E-B97F03AD5AA0}"/>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0DEF769-BDE1-4C78-95B9-AA117692E7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20091506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E93245A-6FDA-4849-996C-E8F25470B633}"/>
              </a:ext>
            </a:extLst>
          </p:cNvPr>
          <p:cNvSpPr>
            <a:spLocks noGrp="1"/>
          </p:cNvSpPr>
          <p:nvPr>
            <p:ph type="dt" sz="half" idx="10"/>
          </p:nvPr>
        </p:nvSpPr>
        <p:spPr/>
        <p:txBody>
          <a:bodyPr/>
          <a:lstStyle/>
          <a:p>
            <a:endParaRPr lang="de-AT"/>
          </a:p>
        </p:txBody>
      </p:sp>
      <p:sp>
        <p:nvSpPr>
          <p:cNvPr id="3" name="Fußzeilenplatzhalter 2">
            <a:extLst>
              <a:ext uri="{FF2B5EF4-FFF2-40B4-BE49-F238E27FC236}">
                <a16:creationId xmlns:a16="http://schemas.microsoft.com/office/drawing/2014/main" id="{A57BEC22-4532-42A1-B3F5-09479687E40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82C161B-B7F6-4585-8888-4BFF1886E9D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7083023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9545E-305C-4DD5-9F83-51F573D9E2DE}"/>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98E1F40D-1AC8-4272-9727-C3FCD2F2D8B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7840987-DE3C-4452-9272-03EDAC61791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E7FF1BA8-7087-4BE5-B879-C22A8336B441}"/>
              </a:ext>
            </a:extLst>
          </p:cNvPr>
          <p:cNvSpPr>
            <a:spLocks noGrp="1"/>
          </p:cNvSpPr>
          <p:nvPr>
            <p:ph type="dt" sz="half" idx="10"/>
          </p:nvPr>
        </p:nvSpPr>
        <p:spPr/>
        <p:txBody>
          <a:bodyPr/>
          <a:lstStyle/>
          <a:p>
            <a:endParaRPr lang="de-AT"/>
          </a:p>
        </p:txBody>
      </p:sp>
      <p:sp>
        <p:nvSpPr>
          <p:cNvPr id="6" name="Fußzeilenplatzhalter 5">
            <a:extLst>
              <a:ext uri="{FF2B5EF4-FFF2-40B4-BE49-F238E27FC236}">
                <a16:creationId xmlns:a16="http://schemas.microsoft.com/office/drawing/2014/main" id="{B04771B3-AA6B-473E-A80F-BE0C91DDB8E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3BD9099-5F05-4A13-8CD1-5F113B16A3B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421240688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C83C48-484B-4A9F-A96D-56A27946E8B2}"/>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4DDC31EE-7909-454D-B18B-16C48A07148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62401922-52D4-4C20-8279-C25540D0B63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12491816-B36F-45DE-AFEF-5275C7201570}"/>
              </a:ext>
            </a:extLst>
          </p:cNvPr>
          <p:cNvSpPr>
            <a:spLocks noGrp="1"/>
          </p:cNvSpPr>
          <p:nvPr>
            <p:ph type="dt" sz="half" idx="10"/>
          </p:nvPr>
        </p:nvSpPr>
        <p:spPr/>
        <p:txBody>
          <a:bodyPr/>
          <a:lstStyle/>
          <a:p>
            <a:endParaRPr lang="de-AT"/>
          </a:p>
        </p:txBody>
      </p:sp>
      <p:sp>
        <p:nvSpPr>
          <p:cNvPr id="6" name="Fußzeilenplatzhalter 5">
            <a:extLst>
              <a:ext uri="{FF2B5EF4-FFF2-40B4-BE49-F238E27FC236}">
                <a16:creationId xmlns:a16="http://schemas.microsoft.com/office/drawing/2014/main" id="{D8CE771A-D1BE-43AB-A3A9-C8B31DA5DA3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D20A901-4918-47E3-87C1-E2B073BAECC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31779985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5C3DCEB-03BE-4280-85AE-07D826C0CB5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C7AD584-E3EB-43D6-A1F8-DEB2995179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6084F50-B460-489C-9719-E405161AA00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AT"/>
          </a:p>
        </p:txBody>
      </p:sp>
      <p:sp>
        <p:nvSpPr>
          <p:cNvPr id="5" name="Fußzeilenplatzhalter 4">
            <a:extLst>
              <a:ext uri="{FF2B5EF4-FFF2-40B4-BE49-F238E27FC236}">
                <a16:creationId xmlns:a16="http://schemas.microsoft.com/office/drawing/2014/main" id="{1EC3AA24-C68E-4331-925C-0D33046B08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EE7162E6-E29F-4F52-88BA-ED7C5667743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26781737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www.gilearner.ugent.be/cours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www.gilearner.ugent.b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hyperlink" Target="https://www.gilearner.ugent.be/cours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487B9-4314-48AE-BA62-E34FB000658D}"/>
              </a:ext>
            </a:extLst>
          </p:cNvPr>
          <p:cNvSpPr>
            <a:spLocks noGrp="1"/>
          </p:cNvSpPr>
          <p:nvPr>
            <p:ph type="ctrTitle"/>
          </p:nvPr>
        </p:nvSpPr>
        <p:spPr>
          <a:xfrm>
            <a:off x="1143000" y="391168"/>
            <a:ext cx="6858000" cy="2387600"/>
          </a:xfrm>
        </p:spPr>
        <p:txBody>
          <a:bodyPr/>
          <a:lstStyle/>
          <a:p>
            <a:r>
              <a:rPr lang="de-AT" sz="3600" b="1" dirty="0">
                <a:latin typeface="Calibri"/>
                <a:ea typeface="+mn-ea"/>
                <a:cs typeface="Calibri"/>
              </a:rPr>
              <a:t>Lernen mit Geoinformation</a:t>
            </a:r>
          </a:p>
        </p:txBody>
      </p:sp>
      <p:sp>
        <p:nvSpPr>
          <p:cNvPr id="3" name="Untertitel 2">
            <a:extLst>
              <a:ext uri="{FF2B5EF4-FFF2-40B4-BE49-F238E27FC236}">
                <a16:creationId xmlns:a16="http://schemas.microsoft.com/office/drawing/2014/main" id="{761516EE-E7FF-4F3E-BCEA-E452525FB5A9}"/>
              </a:ext>
            </a:extLst>
          </p:cNvPr>
          <p:cNvSpPr>
            <a:spLocks noGrp="1"/>
          </p:cNvSpPr>
          <p:nvPr>
            <p:ph type="subTitle" idx="1"/>
          </p:nvPr>
        </p:nvSpPr>
        <p:spPr>
          <a:xfrm>
            <a:off x="628650" y="5410289"/>
            <a:ext cx="8032465" cy="1655762"/>
          </a:xfrm>
        </p:spPr>
        <p:txBody>
          <a:bodyPr/>
          <a:lstStyle/>
          <a:p>
            <a:endParaRPr lang="de-AT" dirty="0"/>
          </a:p>
          <a:p>
            <a:endParaRPr lang="de-AT" dirty="0"/>
          </a:p>
          <a:p>
            <a:pPr algn="just"/>
            <a:r>
              <a:rPr lang="de-AT" dirty="0"/>
              <a:t>PH Salzburg, 4.11.2021.		Mag. Michaela Lindner-Fally</a:t>
            </a:r>
          </a:p>
        </p:txBody>
      </p:sp>
      <p:sp>
        <p:nvSpPr>
          <p:cNvPr id="4" name="Foliennummernplatzhalter 3">
            <a:extLst>
              <a:ext uri="{FF2B5EF4-FFF2-40B4-BE49-F238E27FC236}">
                <a16:creationId xmlns:a16="http://schemas.microsoft.com/office/drawing/2014/main" id="{465BDFB9-D5DC-4133-BA4B-41EDEF1F8F3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1</a:t>
            </a:fld>
            <a:endParaRPr lang="en-GB" dirty="0"/>
          </a:p>
        </p:txBody>
      </p:sp>
      <p:pic>
        <p:nvPicPr>
          <p:cNvPr id="6" name="Grafik 5">
            <a:extLst>
              <a:ext uri="{FF2B5EF4-FFF2-40B4-BE49-F238E27FC236}">
                <a16:creationId xmlns:a16="http://schemas.microsoft.com/office/drawing/2014/main" id="{F521E94D-190C-4D64-A205-49CCF2123672}"/>
              </a:ext>
            </a:extLst>
          </p:cNvPr>
          <p:cNvPicPr>
            <a:picLocks noChangeAspect="1"/>
          </p:cNvPicPr>
          <p:nvPr/>
        </p:nvPicPr>
        <p:blipFill rotWithShape="1">
          <a:blip r:embed="rId3"/>
          <a:srcRect l="22691" t="43229" r="18814" b="29171"/>
          <a:stretch/>
        </p:blipFill>
        <p:spPr>
          <a:xfrm>
            <a:off x="-198524" y="3123343"/>
            <a:ext cx="9561317" cy="2537717"/>
          </a:xfrm>
          <a:prstGeom prst="rect">
            <a:avLst/>
          </a:prstGeom>
        </p:spPr>
      </p:pic>
      <p:pic>
        <p:nvPicPr>
          <p:cNvPr id="7" name="Google Shape;184;p1">
            <a:extLst>
              <a:ext uri="{FF2B5EF4-FFF2-40B4-BE49-F238E27FC236}">
                <a16:creationId xmlns:a16="http://schemas.microsoft.com/office/drawing/2014/main" id="{0A97AC39-4E97-4884-902B-5F8797248FC5}"/>
              </a:ext>
            </a:extLst>
          </p:cNvPr>
          <p:cNvPicPr preferRelativeResize="0"/>
          <p:nvPr/>
        </p:nvPicPr>
        <p:blipFill>
          <a:blip r:embed="rId4">
            <a:alphaModFix/>
          </a:blip>
          <a:stretch>
            <a:fillRect/>
          </a:stretch>
        </p:blipFill>
        <p:spPr>
          <a:xfrm>
            <a:off x="8175315" y="6019935"/>
            <a:ext cx="971600" cy="701541"/>
          </a:xfrm>
          <a:prstGeom prst="rect">
            <a:avLst/>
          </a:prstGeom>
          <a:noFill/>
          <a:ln>
            <a:noFill/>
          </a:ln>
        </p:spPr>
      </p:pic>
      <p:pic>
        <p:nvPicPr>
          <p:cNvPr id="8" name="Google Shape;183;p1">
            <a:extLst>
              <a:ext uri="{FF2B5EF4-FFF2-40B4-BE49-F238E27FC236}">
                <a16:creationId xmlns:a16="http://schemas.microsoft.com/office/drawing/2014/main" id="{92547CEE-9583-4911-9A25-6350FF8B7AA0}"/>
              </a:ext>
            </a:extLst>
          </p:cNvPr>
          <p:cNvPicPr preferRelativeResize="0"/>
          <p:nvPr/>
        </p:nvPicPr>
        <p:blipFill>
          <a:blip r:embed="rId5">
            <a:alphaModFix/>
          </a:blip>
          <a:stretch>
            <a:fillRect/>
          </a:stretch>
        </p:blipFill>
        <p:spPr>
          <a:xfrm>
            <a:off x="6900862" y="6019935"/>
            <a:ext cx="1171575" cy="781050"/>
          </a:xfrm>
          <a:prstGeom prst="rect">
            <a:avLst/>
          </a:prstGeom>
          <a:noFill/>
          <a:ln>
            <a:noFill/>
          </a:ln>
        </p:spPr>
      </p:pic>
      <p:pic>
        <p:nvPicPr>
          <p:cNvPr id="9" name="Google Shape;182;p1">
            <a:extLst>
              <a:ext uri="{FF2B5EF4-FFF2-40B4-BE49-F238E27FC236}">
                <a16:creationId xmlns:a16="http://schemas.microsoft.com/office/drawing/2014/main" id="{50DC8607-9C5E-4FAB-AD02-D09C6A550196}"/>
              </a:ext>
            </a:extLst>
          </p:cNvPr>
          <p:cNvPicPr preferRelativeResize="0"/>
          <p:nvPr/>
        </p:nvPicPr>
        <p:blipFill>
          <a:blip r:embed="rId6">
            <a:alphaModFix/>
          </a:blip>
          <a:stretch>
            <a:fillRect/>
          </a:stretch>
        </p:blipFill>
        <p:spPr>
          <a:xfrm>
            <a:off x="290852" y="391168"/>
            <a:ext cx="1881427" cy="1718352"/>
          </a:xfrm>
          <a:prstGeom prst="rect">
            <a:avLst/>
          </a:prstGeom>
          <a:noFill/>
          <a:ln>
            <a:noFill/>
          </a:ln>
        </p:spPr>
      </p:pic>
      <p:pic>
        <p:nvPicPr>
          <p:cNvPr id="11" name="Grafik 10">
            <a:extLst>
              <a:ext uri="{FF2B5EF4-FFF2-40B4-BE49-F238E27FC236}">
                <a16:creationId xmlns:a16="http://schemas.microsoft.com/office/drawing/2014/main" id="{B01A5AD9-0710-490D-A986-CE68EBEF5422}"/>
              </a:ext>
            </a:extLst>
          </p:cNvPr>
          <p:cNvPicPr>
            <a:picLocks noChangeAspect="1"/>
          </p:cNvPicPr>
          <p:nvPr/>
        </p:nvPicPr>
        <p:blipFill rotWithShape="1">
          <a:blip r:embed="rId7"/>
          <a:srcRect l="3872" t="52778" r="78815" b="14350"/>
          <a:stretch/>
        </p:blipFill>
        <p:spPr>
          <a:xfrm>
            <a:off x="7348245" y="367087"/>
            <a:ext cx="1654139" cy="1766514"/>
          </a:xfrm>
          <a:prstGeom prst="rect">
            <a:avLst/>
          </a:prstGeom>
        </p:spPr>
      </p:pic>
      <p:pic>
        <p:nvPicPr>
          <p:cNvPr id="12" name="Google Shape;220;p2">
            <a:extLst>
              <a:ext uri="{FF2B5EF4-FFF2-40B4-BE49-F238E27FC236}">
                <a16:creationId xmlns:a16="http://schemas.microsoft.com/office/drawing/2014/main" id="{E14F9CD2-BFD4-4414-9902-7EFBD6BEA267}"/>
              </a:ext>
            </a:extLst>
          </p:cNvPr>
          <p:cNvPicPr preferRelativeResize="0"/>
          <p:nvPr/>
        </p:nvPicPr>
        <p:blipFill rotWithShape="1">
          <a:blip r:embed="rId8">
            <a:alphaModFix/>
          </a:blip>
          <a:srcRect/>
          <a:stretch/>
        </p:blipFill>
        <p:spPr>
          <a:xfrm>
            <a:off x="290852" y="6477026"/>
            <a:ext cx="971598" cy="197857"/>
          </a:xfrm>
          <a:prstGeom prst="rect">
            <a:avLst/>
          </a:prstGeom>
          <a:noFill/>
          <a:ln>
            <a:noFill/>
          </a:ln>
        </p:spPr>
      </p:pic>
    </p:spTree>
    <p:extLst>
      <p:ext uri="{BB962C8B-B14F-4D97-AF65-F5344CB8AC3E}">
        <p14:creationId xmlns:p14="http://schemas.microsoft.com/office/powerpoint/2010/main" val="3972171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
        <p:nvSpPr>
          <p:cNvPr id="228" name="Google Shape;228;p4" descr="logo"/>
          <p:cNvSpPr/>
          <p:nvPr/>
        </p:nvSpPr>
        <p:spPr>
          <a:xfrm>
            <a:off x="4499992" y="-91008"/>
            <a:ext cx="1800200" cy="18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4"/>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4"/>
          <p:cNvSpPr txBox="1"/>
          <p:nvPr/>
        </p:nvSpPr>
        <p:spPr>
          <a:xfrm>
            <a:off x="43094" y="1295022"/>
            <a:ext cx="9092629" cy="2062063"/>
          </a:xfrm>
          <a:prstGeom prst="rect">
            <a:avLst/>
          </a:prstGeom>
          <a:solidFill>
            <a:srgbClr val="FFFFFF"/>
          </a:solidFill>
          <a:ln>
            <a:noFill/>
          </a:ln>
        </p:spPr>
        <p:txBody>
          <a:bodyPr spcFirstLastPara="1" wrap="square" lIns="91425" tIns="45700" rIns="91425" bIns="45700" anchor="t" anchorCtr="0">
            <a:spAutoFit/>
          </a:bodyPr>
          <a:lstStyle/>
          <a:p>
            <a:pPr marL="457200" marR="0" lvl="0" rtl="0">
              <a:spcBef>
                <a:spcPts val="0"/>
              </a:spcBef>
              <a:spcAft>
                <a:spcPts val="0"/>
              </a:spcAft>
            </a:pPr>
            <a:r>
              <a:rPr lang="de-DE" sz="2000" b="1" i="0" u="none" strike="noStrike" dirty="0">
                <a:solidFill>
                  <a:srgbClr val="000000"/>
                </a:solidFill>
                <a:effectLst/>
                <a:latin typeface="Calibri" panose="020F0502020204030204" pitchFamily="34" charset="0"/>
              </a:rPr>
              <a:t>Beispiel Globalisierung</a:t>
            </a:r>
          </a:p>
          <a:p>
            <a:pPr marL="457200" marR="0" lvl="0" rtl="0">
              <a:spcBef>
                <a:spcPts val="0"/>
              </a:spcBef>
              <a:spcAft>
                <a:spcPts val="0"/>
              </a:spcAft>
            </a:pPr>
            <a:endParaRPr lang="de-DE" b="1" dirty="0">
              <a:solidFill>
                <a:srgbClr val="000000"/>
              </a:solidFill>
              <a:latin typeface="Calibri" panose="020F0502020204030204" pitchFamily="34" charset="0"/>
            </a:endParaRPr>
          </a:p>
          <a:p>
            <a:pPr marL="457200" marR="0" lvl="0" rtl="0">
              <a:spcBef>
                <a:spcPts val="0"/>
              </a:spcBef>
              <a:spcAft>
                <a:spcPts val="0"/>
              </a:spcAft>
            </a:pPr>
            <a:r>
              <a:rPr lang="de-DE" sz="1800" b="1" i="0" u="none" strike="noStrike" dirty="0">
                <a:solidFill>
                  <a:srgbClr val="000000"/>
                </a:solidFill>
                <a:effectLst/>
                <a:latin typeface="Calibri" panose="020F0502020204030204" pitchFamily="34" charset="0"/>
              </a:rPr>
              <a:t>SCHRITT 1: Was bedeutet Globalisierung? </a:t>
            </a:r>
          </a:p>
          <a:p>
            <a:pPr marL="457200"/>
            <a:r>
              <a:rPr lang="de-DE" sz="1800" b="1" i="0" u="none" strike="noStrike" dirty="0">
                <a:solidFill>
                  <a:srgbClr val="000000"/>
                </a:solidFill>
                <a:effectLst/>
                <a:latin typeface="Calibri" panose="020F0502020204030204" pitchFamily="34" charset="0"/>
              </a:rPr>
              <a:t>SCHRITT 2: </a:t>
            </a:r>
            <a:r>
              <a:rPr lang="de-DE" sz="1800" b="1" i="0" u="none" strike="noStrike" dirty="0" err="1">
                <a:solidFill>
                  <a:srgbClr val="000000"/>
                </a:solidFill>
                <a:effectLst/>
                <a:latin typeface="Calibri" panose="020F0502020204030204" pitchFamily="34" charset="0"/>
              </a:rPr>
              <a:t>Explore</a:t>
            </a:r>
            <a:r>
              <a:rPr lang="de-DE" sz="1800" b="1" i="0" u="none" strike="noStrike" dirty="0">
                <a:solidFill>
                  <a:srgbClr val="000000"/>
                </a:solidFill>
                <a:effectLst/>
                <a:latin typeface="Calibri" panose="020F0502020204030204" pitchFamily="34" charset="0"/>
              </a:rPr>
              <a:t>: Globalisierung in deinem Leben und darüber hinaus</a:t>
            </a:r>
            <a:endParaRPr lang="de-DE" sz="2400" dirty="0">
              <a:effectLst/>
            </a:endParaRPr>
          </a:p>
          <a:p>
            <a:pPr marL="457200" marR="0" lvl="0" rtl="0">
              <a:spcBef>
                <a:spcPts val="0"/>
              </a:spcBef>
              <a:spcAft>
                <a:spcPts val="0"/>
              </a:spcAft>
            </a:pPr>
            <a:r>
              <a:rPr lang="de-DE" sz="1800" b="1" i="0" u="none" strike="noStrike" dirty="0">
                <a:solidFill>
                  <a:srgbClr val="000000"/>
                </a:solidFill>
                <a:effectLst/>
                <a:latin typeface="Calibri" panose="020F0502020204030204" pitchFamily="34" charset="0"/>
              </a:rPr>
              <a:t>SCHRITT 3: Folgen der Globalisierung</a:t>
            </a:r>
            <a:endParaRPr lang="de-DE" b="1" dirty="0">
              <a:solidFill>
                <a:srgbClr val="000000"/>
              </a:solidFill>
              <a:latin typeface="Calibri" panose="020F0502020204030204" pitchFamily="34" charset="0"/>
            </a:endParaRPr>
          </a:p>
          <a:p>
            <a:pPr marL="457200" marR="0" lvl="0" rtl="0">
              <a:spcBef>
                <a:spcPts val="0"/>
              </a:spcBef>
              <a:spcAft>
                <a:spcPts val="0"/>
              </a:spcAft>
            </a:pPr>
            <a:r>
              <a:rPr lang="de-DE" sz="1800" b="1" i="0" u="none" strike="noStrike" dirty="0">
                <a:solidFill>
                  <a:srgbClr val="000000"/>
                </a:solidFill>
                <a:effectLst/>
                <a:latin typeface="Calibri" panose="020F0502020204030204" pitchFamily="34" charset="0"/>
              </a:rPr>
              <a:t>SCHRITT 4: Reflexion: … und nachhaltige Entwicklung?</a:t>
            </a:r>
            <a:endParaRPr lang="de-DE" sz="2200" b="1" dirty="0">
              <a:solidFill>
                <a:srgbClr val="000000"/>
              </a:solidFill>
              <a:latin typeface="Calibri" panose="020F0502020204030204" pitchFamily="34" charset="0"/>
              <a:cs typeface="Calibri"/>
              <a:sym typeface="Calibri"/>
            </a:endParaRPr>
          </a:p>
          <a:p>
            <a:pPr marL="457200" marR="0" lvl="0" rtl="0">
              <a:spcBef>
                <a:spcPts val="0"/>
              </a:spcBef>
              <a:spcAft>
                <a:spcPts val="0"/>
              </a:spcAft>
            </a:pPr>
            <a:r>
              <a:rPr lang="de-DE" sz="1800" b="1" i="0" u="none" strike="noStrike" dirty="0">
                <a:solidFill>
                  <a:srgbClr val="000000"/>
                </a:solidFill>
                <a:effectLst/>
                <a:latin typeface="Calibri" panose="020F0502020204030204" pitchFamily="34" charset="0"/>
              </a:rPr>
              <a:t>SCHRITT 5: Teilen: Globalisierung - Gewinn und Herausforderungen</a:t>
            </a:r>
            <a:endParaRPr lang="en-GB" sz="2200" b="1" dirty="0">
              <a:latin typeface="Calibri"/>
              <a:cs typeface="Calibri"/>
              <a:sym typeface="Calibri"/>
            </a:endParaRPr>
          </a:p>
        </p:txBody>
      </p:sp>
      <p:sp>
        <p:nvSpPr>
          <p:cNvPr id="233" name="Google Shape;233;p4"/>
          <p:cNvSpPr txBox="1"/>
          <p:nvPr/>
        </p:nvSpPr>
        <p:spPr>
          <a:xfrm>
            <a:off x="542158" y="433057"/>
            <a:ext cx="75357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t>GI-Learner </a:t>
            </a:r>
            <a:r>
              <a:rPr lang="en-GB" sz="2800" b="1" dirty="0" err="1"/>
              <a:t>Lernmaterialien</a:t>
            </a:r>
            <a:endParaRPr sz="2800" b="1" dirty="0"/>
          </a:p>
        </p:txBody>
      </p:sp>
      <p:sp>
        <p:nvSpPr>
          <p:cNvPr id="10" name="Textfeld 9">
            <a:extLst>
              <a:ext uri="{FF2B5EF4-FFF2-40B4-BE49-F238E27FC236}">
                <a16:creationId xmlns:a16="http://schemas.microsoft.com/office/drawing/2014/main" id="{6994AE0E-04F5-463E-A2A7-69F829F08760}"/>
              </a:ext>
            </a:extLst>
          </p:cNvPr>
          <p:cNvSpPr txBox="1"/>
          <p:nvPr/>
        </p:nvSpPr>
        <p:spPr>
          <a:xfrm>
            <a:off x="821558" y="3461225"/>
            <a:ext cx="7535700" cy="3693319"/>
          </a:xfrm>
          <a:prstGeom prst="rect">
            <a:avLst/>
          </a:prstGeom>
          <a:noFill/>
        </p:spPr>
        <p:txBody>
          <a:bodyPr wrap="square">
            <a:spAutoFit/>
          </a:bodyPr>
          <a:lstStyle/>
          <a:p>
            <a:r>
              <a:rPr lang="de-AT" sz="2000" b="1" i="0" u="none" strike="noStrike" dirty="0">
                <a:solidFill>
                  <a:srgbClr val="000000"/>
                </a:solidFill>
                <a:effectLst/>
                <a:latin typeface="Calibri" panose="020F0502020204030204" pitchFamily="34" charset="0"/>
              </a:rPr>
              <a:t>Beispiel Migration</a:t>
            </a:r>
          </a:p>
          <a:p>
            <a:endParaRPr lang="de-AT" b="1" dirty="0">
              <a:solidFill>
                <a:srgbClr val="000000"/>
              </a:solidFill>
              <a:latin typeface="Calibri" panose="020F0502020204030204" pitchFamily="34" charset="0"/>
            </a:endParaRPr>
          </a:p>
          <a:p>
            <a:r>
              <a:rPr lang="de-AT" sz="1800" b="1" i="0" u="none" strike="noStrike" dirty="0">
                <a:solidFill>
                  <a:srgbClr val="000000"/>
                </a:solidFill>
                <a:effectLst/>
                <a:latin typeface="Calibri" panose="020F0502020204030204" pitchFamily="34" charset="0"/>
              </a:rPr>
              <a:t>SCHRITT 1: Warum Migration?</a:t>
            </a:r>
          </a:p>
          <a:p>
            <a:r>
              <a:rPr lang="de-DE" sz="1800" b="1" i="0" u="none" strike="noStrike" dirty="0">
                <a:solidFill>
                  <a:srgbClr val="000000"/>
                </a:solidFill>
                <a:effectLst/>
                <a:latin typeface="Calibri" panose="020F0502020204030204" pitchFamily="34" charset="0"/>
              </a:rPr>
              <a:t>SCHRITT 2: Welchen Weg nehme ich? Wie entscheiden Flüchtlinge, welche Route und welches Ziel die besten sind?</a:t>
            </a:r>
            <a:endParaRPr lang="de-AT" b="1" dirty="0">
              <a:solidFill>
                <a:srgbClr val="000000"/>
              </a:solidFill>
              <a:latin typeface="Calibri" panose="020F0502020204030204" pitchFamily="34" charset="0"/>
            </a:endParaRPr>
          </a:p>
          <a:p>
            <a:r>
              <a:rPr lang="de-DE" sz="1800" b="1" i="0" u="none" strike="noStrike" dirty="0">
                <a:solidFill>
                  <a:srgbClr val="000000"/>
                </a:solidFill>
                <a:effectLst/>
                <a:latin typeface="Calibri" panose="020F0502020204030204" pitchFamily="34" charset="0"/>
              </a:rPr>
              <a:t>SCHRITT 3: Ein gutes Aufnahmeland?</a:t>
            </a:r>
            <a:r>
              <a:rPr lang="de-AT" sz="1800" b="1" i="0" u="none" strike="noStrike" dirty="0">
                <a:solidFill>
                  <a:srgbClr val="000000"/>
                </a:solidFill>
                <a:effectLst/>
                <a:latin typeface="Calibri" panose="020F0502020204030204" pitchFamily="34" charset="0"/>
              </a:rPr>
              <a:t> (Analyse mittels Eurostat)</a:t>
            </a:r>
          </a:p>
          <a:p>
            <a:r>
              <a:rPr lang="de-DE" sz="1800" b="1" i="0" u="none" strike="noStrike" dirty="0">
                <a:solidFill>
                  <a:srgbClr val="000000"/>
                </a:solidFill>
                <a:effectLst/>
                <a:latin typeface="Calibri" panose="020F0502020204030204" pitchFamily="34" charset="0"/>
              </a:rPr>
              <a:t>SCHRITT 4: Reflektion: Und ich?</a:t>
            </a:r>
            <a:endParaRPr lang="de-AT" b="1" dirty="0">
              <a:solidFill>
                <a:srgbClr val="000000"/>
              </a:solidFill>
              <a:latin typeface="Calibri" panose="020F0502020204030204" pitchFamily="34" charset="0"/>
            </a:endParaRPr>
          </a:p>
          <a:p>
            <a:r>
              <a:rPr lang="de-AT" sz="1800" b="1" i="0" u="none" strike="noStrike" dirty="0">
                <a:solidFill>
                  <a:srgbClr val="000000"/>
                </a:solidFill>
                <a:effectLst/>
                <a:latin typeface="Calibri" panose="020F0502020204030204" pitchFamily="34" charset="0"/>
              </a:rPr>
              <a:t>SCHRITT 5: Teilen: Erstellt in Gruppen jeweils ein Poster, inkl. </a:t>
            </a:r>
            <a:r>
              <a:rPr lang="de-DE" sz="1800" b="0" i="0" u="none" strike="noStrike" dirty="0">
                <a:solidFill>
                  <a:srgbClr val="000000"/>
                </a:solidFill>
                <a:effectLst/>
                <a:latin typeface="Calibri" panose="020F0502020204030204" pitchFamily="34" charset="0"/>
              </a:rPr>
              <a:t>deine eigene Position gegenüber dem Thema Flüchtlingsmigration &amp; unterschiedliche Aspekte und Perspektiven der </a:t>
            </a:r>
            <a:r>
              <a:rPr lang="de-DE" sz="1800" b="0" i="0" u="none" strike="noStrike" dirty="0" err="1">
                <a:solidFill>
                  <a:srgbClr val="000000"/>
                </a:solidFill>
                <a:effectLst/>
                <a:latin typeface="Calibri" panose="020F0502020204030204" pitchFamily="34" charset="0"/>
              </a:rPr>
              <a:t>FLüchtlingsmigration</a:t>
            </a:r>
            <a:r>
              <a:rPr lang="de-DE" sz="1800" b="0" i="0" u="none" strike="noStrike" dirty="0">
                <a:solidFill>
                  <a:srgbClr val="000000"/>
                </a:solidFill>
                <a:effectLst/>
                <a:latin typeface="Calibri" panose="020F0502020204030204" pitchFamily="34" charset="0"/>
              </a:rPr>
              <a:t> in verschiedenen Ländern Europas. Sammelt Ähnlichkeiten und Unterschiede in der Einstellung der Menschen und in der Art, wie Medien berichten.</a:t>
            </a:r>
          </a:p>
          <a:p>
            <a:r>
              <a:rPr lang="de-AT" sz="1800" b="1" i="0" u="none" strike="noStrike" dirty="0">
                <a:solidFill>
                  <a:srgbClr val="000000"/>
                </a:solidFill>
                <a:effectLst/>
                <a:latin typeface="Calibri" panose="020F0502020204030204" pitchFamily="34" charset="0"/>
              </a:rPr>
              <a:t> </a:t>
            </a:r>
            <a:endParaRPr lang="de-AT" dirty="0"/>
          </a:p>
        </p:txBody>
      </p:sp>
    </p:spTree>
    <p:extLst>
      <p:ext uri="{BB962C8B-B14F-4D97-AF65-F5344CB8AC3E}">
        <p14:creationId xmlns:p14="http://schemas.microsoft.com/office/powerpoint/2010/main" val="55928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
        <p:nvSpPr>
          <p:cNvPr id="228" name="Google Shape;228;p4" descr="logo"/>
          <p:cNvSpPr/>
          <p:nvPr/>
        </p:nvSpPr>
        <p:spPr>
          <a:xfrm>
            <a:off x="4499992" y="-91008"/>
            <a:ext cx="1800200" cy="18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4"/>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0" name="Google Shape;230;p4"/>
          <p:cNvPicPr preferRelativeResize="0"/>
          <p:nvPr/>
        </p:nvPicPr>
        <p:blipFill rotWithShape="1">
          <a:blip r:embed="rId3">
            <a:alphaModFix/>
          </a:blip>
          <a:srcRect b="17811"/>
          <a:stretch/>
        </p:blipFill>
        <p:spPr>
          <a:xfrm>
            <a:off x="4106337" y="562387"/>
            <a:ext cx="4703225" cy="2963103"/>
          </a:xfrm>
          <a:prstGeom prst="rect">
            <a:avLst/>
          </a:prstGeom>
          <a:noFill/>
          <a:ln>
            <a:noFill/>
          </a:ln>
        </p:spPr>
      </p:pic>
      <p:sp>
        <p:nvSpPr>
          <p:cNvPr id="231" name="Google Shape;231;p4"/>
          <p:cNvSpPr txBox="1"/>
          <p:nvPr/>
        </p:nvSpPr>
        <p:spPr>
          <a:xfrm>
            <a:off x="309650" y="1431158"/>
            <a:ext cx="4999500" cy="2186100"/>
          </a:xfrm>
          <a:prstGeom prst="rect">
            <a:avLst/>
          </a:prstGeom>
          <a:solidFill>
            <a:srgbClr val="FFFFFF"/>
          </a:solidFill>
          <a:ln>
            <a:noFill/>
          </a:ln>
        </p:spPr>
        <p:txBody>
          <a:bodyPr spcFirstLastPara="1" wrap="square" lIns="91425" tIns="45700" rIns="91425" bIns="45700" anchor="t" anchorCtr="0">
            <a:spAutoFit/>
          </a:bodyPr>
          <a:lstStyle/>
          <a:p>
            <a:pPr marL="285750" marR="0" lvl="0" indent="-355600" algn="l" rtl="0">
              <a:spcBef>
                <a:spcPts val="0"/>
              </a:spcBef>
              <a:spcAft>
                <a:spcPts val="0"/>
              </a:spcAft>
              <a:buSzPts val="2200"/>
              <a:buFont typeface="Noto Sans Symbols"/>
              <a:buChar char="▪"/>
            </a:pPr>
            <a:r>
              <a:rPr lang="en-GB" sz="2200" dirty="0">
                <a:latin typeface="Calibri"/>
                <a:ea typeface="Calibri"/>
                <a:cs typeface="Calibri"/>
                <a:sym typeface="Calibri"/>
              </a:rPr>
              <a:t>Teaching with GIS</a:t>
            </a:r>
            <a:endParaRPr sz="2200" dirty="0"/>
          </a:p>
          <a:p>
            <a:pPr marL="285750" marR="0" lvl="0" indent="-355600" algn="l" rtl="0">
              <a:spcBef>
                <a:spcPts val="0"/>
              </a:spcBef>
              <a:spcAft>
                <a:spcPts val="0"/>
              </a:spcAft>
              <a:buSzPts val="2200"/>
              <a:buFont typeface="Noto Sans Symbols"/>
              <a:buChar char="▪"/>
            </a:pPr>
            <a:r>
              <a:rPr lang="en-GB" sz="2200" dirty="0">
                <a:latin typeface="Calibri"/>
                <a:ea typeface="Calibri"/>
                <a:cs typeface="Calibri"/>
                <a:sym typeface="Calibri"/>
              </a:rPr>
              <a:t>Approaches to teaching with GIS</a:t>
            </a:r>
            <a:endParaRPr sz="2200" dirty="0"/>
          </a:p>
          <a:p>
            <a:pPr marL="285750" marR="0" lvl="0" indent="-355600" algn="l" rtl="0">
              <a:spcBef>
                <a:spcPts val="0"/>
              </a:spcBef>
              <a:spcAft>
                <a:spcPts val="0"/>
              </a:spcAft>
              <a:buSzPts val="2200"/>
              <a:buFont typeface="Noto Sans Symbols"/>
              <a:buChar char="▪"/>
            </a:pPr>
            <a:r>
              <a:rPr lang="en-GB" sz="2200" dirty="0">
                <a:latin typeface="Calibri"/>
                <a:ea typeface="Calibri"/>
                <a:cs typeface="Calibri"/>
                <a:sym typeface="Calibri"/>
              </a:rPr>
              <a:t>Innovative Pedagogies </a:t>
            </a:r>
            <a:endParaRPr sz="2200" dirty="0"/>
          </a:p>
          <a:p>
            <a:pPr marL="285750" marR="0" lvl="0" indent="-355600" algn="l" rtl="0">
              <a:spcBef>
                <a:spcPts val="0"/>
              </a:spcBef>
              <a:spcAft>
                <a:spcPts val="0"/>
              </a:spcAft>
              <a:buSzPts val="2200"/>
              <a:buFont typeface="Noto Sans Symbols"/>
              <a:buChar char="▪"/>
            </a:pPr>
            <a:r>
              <a:rPr lang="en-GB" sz="2200" dirty="0">
                <a:latin typeface="Calibri"/>
                <a:ea typeface="Calibri"/>
                <a:cs typeface="Calibri"/>
                <a:sym typeface="Calibri"/>
              </a:rPr>
              <a:t>Training teachers for GIS</a:t>
            </a:r>
            <a:endParaRPr sz="2200" dirty="0">
              <a:latin typeface="Calibri"/>
              <a:ea typeface="Calibri"/>
              <a:cs typeface="Calibri"/>
              <a:sym typeface="Calibri"/>
            </a:endParaRPr>
          </a:p>
          <a:p>
            <a:pPr marL="285750" marR="0" lvl="0" indent="-355600" algn="l" rtl="0">
              <a:spcBef>
                <a:spcPts val="0"/>
              </a:spcBef>
              <a:spcAft>
                <a:spcPts val="0"/>
              </a:spcAft>
              <a:buClr>
                <a:schemeClr val="dk2"/>
              </a:buClr>
              <a:buSzPts val="2200"/>
              <a:buFont typeface="Calibri"/>
              <a:buChar char="▪"/>
            </a:pPr>
            <a:r>
              <a:rPr lang="en-GB" sz="2200" b="1" dirty="0">
                <a:solidFill>
                  <a:schemeClr val="dk2"/>
                </a:solidFill>
                <a:latin typeface="Calibri"/>
                <a:ea typeface="Calibri"/>
                <a:cs typeface="Calibri"/>
                <a:sym typeface="Calibri"/>
              </a:rPr>
              <a:t>Recommendations for teacher professional development</a:t>
            </a:r>
            <a:endParaRPr sz="2200" b="1" dirty="0">
              <a:solidFill>
                <a:schemeClr val="dk2"/>
              </a:solidFill>
              <a:latin typeface="Calibri"/>
              <a:ea typeface="Calibri"/>
              <a:cs typeface="Calibri"/>
              <a:sym typeface="Calibri"/>
            </a:endParaRPr>
          </a:p>
          <a:p>
            <a:pPr marL="457200" marR="0" lvl="0" indent="0" algn="l" rtl="0">
              <a:spcBef>
                <a:spcPts val="0"/>
              </a:spcBef>
              <a:spcAft>
                <a:spcPts val="0"/>
              </a:spcAft>
              <a:buNone/>
            </a:pPr>
            <a:r>
              <a:rPr lang="en-GB" sz="1600" dirty="0">
                <a:solidFill>
                  <a:srgbClr val="0000FF"/>
                </a:solidFill>
                <a:latin typeface="Calibri"/>
                <a:ea typeface="Calibri"/>
                <a:cs typeface="Calibri"/>
                <a:sym typeface="Calibri"/>
              </a:rPr>
              <a:t>	</a:t>
            </a:r>
            <a:endParaRPr sz="1600" dirty="0"/>
          </a:p>
        </p:txBody>
      </p:sp>
      <p:sp>
        <p:nvSpPr>
          <p:cNvPr id="233" name="Google Shape;233;p4"/>
          <p:cNvSpPr txBox="1"/>
          <p:nvPr/>
        </p:nvSpPr>
        <p:spPr>
          <a:xfrm>
            <a:off x="309650" y="439706"/>
            <a:ext cx="75357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t>GI-Pedagogy</a:t>
            </a:r>
            <a:r>
              <a:rPr lang="en-GB" sz="2600" b="1" dirty="0"/>
              <a:t> </a:t>
            </a:r>
            <a:r>
              <a:rPr lang="en-GB" sz="2800" b="1" dirty="0" err="1"/>
              <a:t>Forschung</a:t>
            </a:r>
            <a:endParaRPr sz="2800" b="1" dirty="0"/>
          </a:p>
        </p:txBody>
      </p:sp>
      <p:sp>
        <p:nvSpPr>
          <p:cNvPr id="234" name="Google Shape;234;p4"/>
          <p:cNvSpPr txBox="1"/>
          <p:nvPr/>
        </p:nvSpPr>
        <p:spPr>
          <a:xfrm>
            <a:off x="566700" y="4109513"/>
            <a:ext cx="8010600" cy="21861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200" b="1" dirty="0">
                <a:solidFill>
                  <a:schemeClr val="accent1">
                    <a:lumMod val="75000"/>
                  </a:schemeClr>
                </a:solidFill>
                <a:latin typeface="Calibri"/>
                <a:ea typeface="Calibri"/>
                <a:cs typeface="Calibri"/>
                <a:sym typeface="Calibri"/>
              </a:rPr>
              <a:t>… for planning of teacher training courses</a:t>
            </a:r>
            <a:r>
              <a:rPr lang="en-GB" sz="2200" dirty="0">
                <a:solidFill>
                  <a:schemeClr val="accent1">
                    <a:lumMod val="75000"/>
                  </a:schemeClr>
                </a:solidFill>
                <a:latin typeface="Calibri"/>
                <a:ea typeface="Calibri"/>
                <a:cs typeface="Calibri"/>
                <a:sym typeface="Calibri"/>
              </a:rPr>
              <a:t> (real needs, curriculum, involve teachers, </a:t>
            </a:r>
            <a:r>
              <a:rPr lang="en-GB" sz="2200" dirty="0" err="1">
                <a:solidFill>
                  <a:schemeClr val="accent1">
                    <a:lumMod val="75000"/>
                  </a:schemeClr>
                </a:solidFill>
                <a:latin typeface="Calibri"/>
                <a:ea typeface="Calibri"/>
                <a:cs typeface="Calibri"/>
                <a:sym typeface="Calibri"/>
              </a:rPr>
              <a:t>Rosenshine</a:t>
            </a:r>
            <a:r>
              <a:rPr lang="en-GB" sz="2200" dirty="0">
                <a:solidFill>
                  <a:schemeClr val="accent1">
                    <a:lumMod val="75000"/>
                  </a:schemeClr>
                </a:solidFill>
                <a:latin typeface="Calibri"/>
                <a:ea typeface="Calibri"/>
                <a:cs typeface="Calibri"/>
                <a:sym typeface="Calibri"/>
              </a:rPr>
              <a:t>...)</a:t>
            </a:r>
            <a:endParaRPr sz="2200" dirty="0">
              <a:solidFill>
                <a:schemeClr val="accent1">
                  <a:lumMod val="75000"/>
                </a:schemeClr>
              </a:solidFill>
              <a:latin typeface="Calibri"/>
              <a:ea typeface="Calibri"/>
              <a:cs typeface="Calibri"/>
              <a:sym typeface="Calibri"/>
            </a:endParaRPr>
          </a:p>
          <a:p>
            <a:pPr marL="0" marR="0" lvl="0" indent="0" algn="l" rtl="0">
              <a:spcBef>
                <a:spcPts val="0"/>
              </a:spcBef>
              <a:spcAft>
                <a:spcPts val="0"/>
              </a:spcAft>
              <a:buNone/>
            </a:pPr>
            <a:r>
              <a:rPr lang="en-GB" sz="2200" b="1" dirty="0">
                <a:solidFill>
                  <a:schemeClr val="accent1">
                    <a:lumMod val="75000"/>
                  </a:schemeClr>
                </a:solidFill>
                <a:latin typeface="Calibri"/>
                <a:ea typeface="Calibri"/>
                <a:cs typeface="Calibri"/>
                <a:sym typeface="Calibri"/>
              </a:rPr>
              <a:t>… approaches for teacher training courses</a:t>
            </a:r>
            <a:r>
              <a:rPr lang="en-GB" sz="2200" dirty="0">
                <a:solidFill>
                  <a:schemeClr val="accent1">
                    <a:lumMod val="75000"/>
                  </a:schemeClr>
                </a:solidFill>
                <a:latin typeface="Calibri"/>
                <a:ea typeface="Calibri"/>
                <a:cs typeface="Calibri"/>
                <a:sym typeface="Calibri"/>
              </a:rPr>
              <a:t> (various active learning approaches, authentic learning contexts, enquiry driven…)</a:t>
            </a:r>
            <a:endParaRPr sz="2200" dirty="0">
              <a:solidFill>
                <a:schemeClr val="accent1">
                  <a:lumMod val="75000"/>
                </a:schemeClr>
              </a:solidFill>
              <a:latin typeface="Calibri"/>
              <a:ea typeface="Calibri"/>
              <a:cs typeface="Calibri"/>
              <a:sym typeface="Calibri"/>
            </a:endParaRPr>
          </a:p>
          <a:p>
            <a:pPr marL="0" marR="0" lvl="0" indent="0" algn="l" rtl="0">
              <a:spcBef>
                <a:spcPts val="0"/>
              </a:spcBef>
              <a:spcAft>
                <a:spcPts val="0"/>
              </a:spcAft>
              <a:buNone/>
            </a:pPr>
            <a:r>
              <a:rPr lang="en-GB" sz="2200" b="1" dirty="0">
                <a:solidFill>
                  <a:schemeClr val="accent1">
                    <a:lumMod val="75000"/>
                  </a:schemeClr>
                </a:solidFill>
                <a:latin typeface="Calibri"/>
                <a:ea typeface="Calibri"/>
                <a:cs typeface="Calibri"/>
                <a:sym typeface="Calibri"/>
              </a:rPr>
              <a:t>… pedagogies</a:t>
            </a:r>
            <a:r>
              <a:rPr lang="en-GB" sz="2200" dirty="0">
                <a:solidFill>
                  <a:schemeClr val="accent1">
                    <a:lumMod val="75000"/>
                  </a:schemeClr>
                </a:solidFill>
                <a:latin typeface="Calibri"/>
                <a:ea typeface="Calibri"/>
                <a:cs typeface="Calibri"/>
                <a:sym typeface="Calibri"/>
              </a:rPr>
              <a:t> (critical thinking, spatial citizenship)</a:t>
            </a:r>
            <a:endParaRPr sz="2200" dirty="0">
              <a:solidFill>
                <a:schemeClr val="accent1">
                  <a:lumMod val="75000"/>
                </a:schemeClr>
              </a:solidFill>
              <a:latin typeface="Calibri"/>
              <a:ea typeface="Calibri"/>
              <a:cs typeface="Calibri"/>
              <a:sym typeface="Calibri"/>
            </a:endParaRPr>
          </a:p>
          <a:p>
            <a:pPr marL="0" marR="0" lvl="0" indent="0" algn="l" rtl="0">
              <a:spcBef>
                <a:spcPts val="0"/>
              </a:spcBef>
              <a:spcAft>
                <a:spcPts val="0"/>
              </a:spcAft>
              <a:buNone/>
            </a:pPr>
            <a:r>
              <a:rPr lang="en-GB" sz="2200" b="1" dirty="0">
                <a:solidFill>
                  <a:schemeClr val="accent1">
                    <a:lumMod val="75000"/>
                  </a:schemeClr>
                </a:solidFill>
                <a:latin typeface="Calibri"/>
                <a:ea typeface="Calibri"/>
                <a:cs typeface="Calibri"/>
                <a:sym typeface="Calibri"/>
              </a:rPr>
              <a:t>… practical recommendations</a:t>
            </a:r>
            <a:r>
              <a:rPr lang="en-GB" sz="2200" dirty="0">
                <a:solidFill>
                  <a:schemeClr val="accent1">
                    <a:lumMod val="75000"/>
                  </a:schemeClr>
                </a:solidFill>
                <a:latin typeface="Calibri"/>
                <a:ea typeface="Calibri"/>
                <a:cs typeface="Calibri"/>
                <a:sym typeface="Calibri"/>
              </a:rPr>
              <a:t> based on student learning and tools </a:t>
            </a:r>
            <a:endParaRPr sz="2200" dirty="0">
              <a:solidFill>
                <a:schemeClr val="accent1">
                  <a:lumMod val="75000"/>
                </a:schemeClr>
              </a:solidFill>
              <a:latin typeface="Calibri"/>
              <a:ea typeface="Calibri"/>
              <a:cs typeface="Calibri"/>
              <a:sym typeface="Calibri"/>
            </a:endParaRPr>
          </a:p>
          <a:p>
            <a:pPr marL="0" marR="0" lvl="0" indent="0" algn="l" rtl="0">
              <a:spcBef>
                <a:spcPts val="0"/>
              </a:spcBef>
              <a:spcAft>
                <a:spcPts val="0"/>
              </a:spcAft>
              <a:buNone/>
            </a:pPr>
            <a:r>
              <a:rPr lang="en-GB" sz="2200" dirty="0">
                <a:solidFill>
                  <a:schemeClr val="accent1">
                    <a:lumMod val="75000"/>
                  </a:schemeClr>
                </a:solidFill>
                <a:latin typeface="Calibri"/>
                <a:ea typeface="Calibri"/>
                <a:cs typeface="Calibri"/>
                <a:sym typeface="Calibri"/>
              </a:rPr>
              <a:t>... and </a:t>
            </a:r>
            <a:r>
              <a:rPr lang="en-GB" sz="2200" b="1" dirty="0">
                <a:solidFill>
                  <a:schemeClr val="accent1">
                    <a:lumMod val="75000"/>
                  </a:schemeClr>
                </a:solidFill>
                <a:latin typeface="Calibri"/>
                <a:ea typeface="Calibri"/>
                <a:cs typeface="Calibri"/>
                <a:sym typeface="Calibri"/>
              </a:rPr>
              <a:t>networking </a:t>
            </a:r>
            <a:r>
              <a:rPr lang="en-GB" sz="2200" dirty="0">
                <a:solidFill>
                  <a:schemeClr val="accent1">
                    <a:lumMod val="75000"/>
                  </a:schemeClr>
                </a:solidFill>
                <a:latin typeface="Calibri"/>
                <a:ea typeface="Calibri"/>
                <a:cs typeface="Calibri"/>
                <a:sym typeface="Calibri"/>
              </a:rPr>
              <a:t>(communities of practice, support)</a:t>
            </a:r>
            <a:endParaRPr sz="2200" dirty="0">
              <a:solidFill>
                <a:schemeClr val="accent1">
                  <a:lumMod val="75000"/>
                </a:schemeClr>
              </a:solidFill>
              <a:latin typeface="Calibri"/>
              <a:ea typeface="Calibri"/>
              <a:cs typeface="Calibri"/>
              <a:sym typeface="Calibri"/>
            </a:endParaRPr>
          </a:p>
          <a:p>
            <a:pPr marL="0" marR="0" lvl="0" indent="0" algn="l" rtl="0">
              <a:spcBef>
                <a:spcPts val="0"/>
              </a:spcBef>
              <a:spcAft>
                <a:spcPts val="0"/>
              </a:spcAft>
              <a:buNone/>
            </a:pPr>
            <a:endParaRPr sz="1600" dirty="0">
              <a:solidFill>
                <a:schemeClr val="dk2"/>
              </a:solidFill>
            </a:endParaRPr>
          </a:p>
        </p:txBody>
      </p:sp>
    </p:spTree>
    <p:extLst>
      <p:ext uri="{BB962C8B-B14F-4D97-AF65-F5344CB8AC3E}">
        <p14:creationId xmlns:p14="http://schemas.microsoft.com/office/powerpoint/2010/main" val="414797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ac5e1c9b11_0_76"/>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
        <p:nvSpPr>
          <p:cNvPr id="242" name="Google Shape;242;gac5e1c9b11_0_76"/>
          <p:cNvSpPr txBox="1"/>
          <p:nvPr/>
        </p:nvSpPr>
        <p:spPr>
          <a:xfrm>
            <a:off x="219573" y="1446800"/>
            <a:ext cx="6218700" cy="3651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latin typeface="Calibri"/>
                <a:ea typeface="Calibri"/>
                <a:cs typeface="Calibri"/>
                <a:sym typeface="Calibri"/>
              </a:rPr>
              <a:t>Small-scale survey of expert teachers</a:t>
            </a:r>
            <a:r>
              <a:rPr lang="en-GB" sz="1700" dirty="0">
                <a:solidFill>
                  <a:srgbClr val="0000FF"/>
                </a:solidFill>
                <a:latin typeface="Calibri"/>
                <a:ea typeface="Calibri"/>
                <a:cs typeface="Calibri"/>
                <a:sym typeface="Calibri"/>
              </a:rPr>
              <a:t> </a:t>
            </a:r>
            <a:endParaRPr sz="1700" dirty="0"/>
          </a:p>
        </p:txBody>
      </p:sp>
      <p:sp>
        <p:nvSpPr>
          <p:cNvPr id="243" name="Google Shape;243;gac5e1c9b11_0_76"/>
          <p:cNvSpPr txBox="1"/>
          <p:nvPr/>
        </p:nvSpPr>
        <p:spPr>
          <a:xfrm>
            <a:off x="219575" y="447019"/>
            <a:ext cx="7535700" cy="47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i="0" dirty="0" err="1"/>
              <a:t>Umfrage</a:t>
            </a:r>
            <a:r>
              <a:rPr lang="en-GB" sz="2800" b="1" i="0" dirty="0"/>
              <a:t> </a:t>
            </a:r>
            <a:r>
              <a:rPr lang="en-GB" sz="2800" b="1" i="0" dirty="0" err="1"/>
              <a:t>unter</a:t>
            </a:r>
            <a:r>
              <a:rPr lang="en-GB" sz="2800" b="1" i="0" dirty="0"/>
              <a:t> GI-</a:t>
            </a:r>
            <a:r>
              <a:rPr lang="en-GB" sz="2800" b="1" i="0" dirty="0" err="1"/>
              <a:t>erfahrenen</a:t>
            </a:r>
            <a:r>
              <a:rPr lang="en-GB" sz="2800" b="1" i="0" dirty="0"/>
              <a:t> </a:t>
            </a:r>
            <a:r>
              <a:rPr lang="en-GB" sz="2800" b="1" i="0" dirty="0" err="1"/>
              <a:t>Lehrpersonen</a:t>
            </a:r>
            <a:endParaRPr sz="2800" b="1" dirty="0"/>
          </a:p>
        </p:txBody>
      </p:sp>
      <p:pic>
        <p:nvPicPr>
          <p:cNvPr id="244" name="Google Shape;244;gac5e1c9b11_0_76"/>
          <p:cNvPicPr preferRelativeResize="0"/>
          <p:nvPr/>
        </p:nvPicPr>
        <p:blipFill rotWithShape="1">
          <a:blip r:embed="rId3">
            <a:alphaModFix/>
          </a:blip>
          <a:srcRect/>
          <a:stretch/>
        </p:blipFill>
        <p:spPr>
          <a:xfrm>
            <a:off x="4950450" y="3936450"/>
            <a:ext cx="3924825" cy="2785007"/>
          </a:xfrm>
          <a:prstGeom prst="rect">
            <a:avLst/>
          </a:prstGeom>
          <a:noFill/>
          <a:ln>
            <a:noFill/>
          </a:ln>
        </p:spPr>
      </p:pic>
      <p:pic>
        <p:nvPicPr>
          <p:cNvPr id="245" name="Google Shape;245;gac5e1c9b11_0_76"/>
          <p:cNvPicPr preferRelativeResize="0"/>
          <p:nvPr/>
        </p:nvPicPr>
        <p:blipFill rotWithShape="1">
          <a:blip r:embed="rId4">
            <a:alphaModFix/>
          </a:blip>
          <a:srcRect/>
          <a:stretch/>
        </p:blipFill>
        <p:spPr>
          <a:xfrm>
            <a:off x="4180475" y="2493625"/>
            <a:ext cx="4791150" cy="1091975"/>
          </a:xfrm>
          <a:prstGeom prst="rect">
            <a:avLst/>
          </a:prstGeom>
          <a:noFill/>
          <a:ln>
            <a:noFill/>
          </a:ln>
        </p:spPr>
      </p:pic>
      <p:pic>
        <p:nvPicPr>
          <p:cNvPr id="246" name="Google Shape;246;gac5e1c9b11_0_76"/>
          <p:cNvPicPr preferRelativeResize="0"/>
          <p:nvPr/>
        </p:nvPicPr>
        <p:blipFill rotWithShape="1">
          <a:blip r:embed="rId5">
            <a:alphaModFix/>
          </a:blip>
          <a:srcRect/>
          <a:stretch/>
        </p:blipFill>
        <p:spPr>
          <a:xfrm>
            <a:off x="219575" y="3121652"/>
            <a:ext cx="4432175" cy="2317750"/>
          </a:xfrm>
          <a:prstGeom prst="rect">
            <a:avLst/>
          </a:prstGeom>
          <a:noFill/>
          <a:ln>
            <a:noFill/>
          </a:ln>
        </p:spPr>
      </p:pic>
      <p:pic>
        <p:nvPicPr>
          <p:cNvPr id="247" name="Google Shape;247;gac5e1c9b11_0_76"/>
          <p:cNvPicPr preferRelativeResize="0"/>
          <p:nvPr/>
        </p:nvPicPr>
        <p:blipFill rotWithShape="1">
          <a:blip r:embed="rId6">
            <a:alphaModFix/>
          </a:blip>
          <a:srcRect/>
          <a:stretch/>
        </p:blipFill>
        <p:spPr>
          <a:xfrm>
            <a:off x="7983190" y="1462962"/>
            <a:ext cx="971598" cy="1978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
        <p:nvSpPr>
          <p:cNvPr id="283" name="Google Shape;283;p8" descr="logo"/>
          <p:cNvSpPr/>
          <p:nvPr/>
        </p:nvSpPr>
        <p:spPr>
          <a:xfrm>
            <a:off x="4499992" y="-91008"/>
            <a:ext cx="1800200" cy="18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8"/>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8"/>
          <p:cNvSpPr txBox="1"/>
          <p:nvPr/>
        </p:nvSpPr>
        <p:spPr>
          <a:xfrm>
            <a:off x="308894" y="341774"/>
            <a:ext cx="8206456"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err="1"/>
              <a:t>Aktuell</a:t>
            </a:r>
            <a:r>
              <a:rPr lang="en-GB" sz="2800" b="1" dirty="0"/>
              <a:t>: </a:t>
            </a:r>
          </a:p>
          <a:p>
            <a:pPr marL="0" marR="0" lvl="0" indent="0" algn="l" rtl="0">
              <a:spcBef>
                <a:spcPts val="0"/>
              </a:spcBef>
              <a:spcAft>
                <a:spcPts val="0"/>
              </a:spcAft>
              <a:buNone/>
            </a:pPr>
            <a:r>
              <a:rPr lang="en-GB" sz="2800" b="1" dirty="0" err="1"/>
              <a:t>Lernmaterialien</a:t>
            </a:r>
            <a:r>
              <a:rPr lang="en-GB" sz="2800" b="1" dirty="0"/>
              <a:t> für Lehrer-</a:t>
            </a:r>
            <a:r>
              <a:rPr lang="en-GB" sz="2800" b="1" dirty="0" err="1"/>
              <a:t>Aus</a:t>
            </a:r>
            <a:r>
              <a:rPr lang="en-GB" sz="2800" b="1" dirty="0"/>
              <a:t>- und </a:t>
            </a:r>
            <a:r>
              <a:rPr lang="en-GB" sz="2800" b="1" dirty="0" err="1"/>
              <a:t>Fortbildung</a:t>
            </a:r>
            <a:endParaRPr dirty="0"/>
          </a:p>
        </p:txBody>
      </p:sp>
      <p:sp>
        <p:nvSpPr>
          <p:cNvPr id="286" name="Google Shape;286;p8"/>
          <p:cNvSpPr txBox="1"/>
          <p:nvPr/>
        </p:nvSpPr>
        <p:spPr>
          <a:xfrm>
            <a:off x="409300" y="2590800"/>
            <a:ext cx="8470800" cy="2492950"/>
          </a:xfrm>
          <a:prstGeom prst="rect">
            <a:avLst/>
          </a:prstGeom>
          <a:solidFill>
            <a:srgbClr val="FFFFFF"/>
          </a:solidFill>
          <a:ln>
            <a:noFill/>
          </a:ln>
        </p:spPr>
        <p:txBody>
          <a:bodyPr spcFirstLastPara="1" wrap="square" lIns="91425" tIns="45700" rIns="91425" bIns="45700" anchor="t" anchorCtr="0">
            <a:spAutoFit/>
          </a:bodyPr>
          <a:lstStyle/>
          <a:p>
            <a:pPr marL="372149" marR="0" lvl="0" indent="-374648" algn="l" rtl="0">
              <a:spcBef>
                <a:spcPts val="0"/>
              </a:spcBef>
              <a:spcAft>
                <a:spcPts val="0"/>
              </a:spcAft>
              <a:buSzPts val="2600"/>
              <a:buFont typeface="Arial"/>
              <a:buChar char="•"/>
            </a:pPr>
            <a:r>
              <a:rPr lang="en-GB" sz="2600" dirty="0">
                <a:latin typeface="Calibri"/>
                <a:ea typeface="Calibri"/>
                <a:cs typeface="Calibri"/>
                <a:sym typeface="Calibri"/>
              </a:rPr>
              <a:t>Learning toolkit (</a:t>
            </a:r>
            <a:r>
              <a:rPr lang="en-GB" sz="2600" dirty="0" err="1">
                <a:latin typeface="Calibri"/>
                <a:ea typeface="Calibri"/>
                <a:cs typeface="Calibri"/>
                <a:sym typeface="Calibri"/>
              </a:rPr>
              <a:t>Modelle</a:t>
            </a:r>
            <a:r>
              <a:rPr lang="en-GB" sz="2600" dirty="0">
                <a:latin typeface="Calibri"/>
                <a:ea typeface="Calibri"/>
                <a:cs typeface="Calibri"/>
                <a:sym typeface="Calibri"/>
              </a:rPr>
              <a:t>, </a:t>
            </a:r>
            <a:r>
              <a:rPr lang="en-GB" sz="2600" dirty="0" err="1">
                <a:latin typeface="Calibri"/>
                <a:ea typeface="Calibri"/>
                <a:cs typeface="Calibri"/>
                <a:sym typeface="Calibri"/>
              </a:rPr>
              <a:t>Theorie</a:t>
            </a:r>
            <a:r>
              <a:rPr lang="en-GB" sz="2600" dirty="0">
                <a:latin typeface="Calibri"/>
                <a:ea typeface="Calibri"/>
                <a:cs typeface="Calibri"/>
                <a:sym typeface="Calibri"/>
              </a:rPr>
              <a:t>, </a:t>
            </a:r>
            <a:r>
              <a:rPr lang="en-GB" sz="2600" dirty="0" err="1">
                <a:latin typeface="Calibri"/>
                <a:ea typeface="Calibri"/>
                <a:cs typeface="Calibri"/>
                <a:sym typeface="Calibri"/>
              </a:rPr>
              <a:t>Unterrichtsbeispiele</a:t>
            </a:r>
            <a:r>
              <a:rPr lang="en-GB" sz="2600" dirty="0">
                <a:latin typeface="Calibri"/>
                <a:ea typeface="Calibri"/>
                <a:cs typeface="Calibri"/>
                <a:sym typeface="Calibri"/>
              </a:rPr>
              <a:t>…)</a:t>
            </a:r>
          </a:p>
          <a:p>
            <a:pPr marL="372149" marR="0" lvl="0" indent="-374648" algn="l" rtl="0">
              <a:spcBef>
                <a:spcPts val="0"/>
              </a:spcBef>
              <a:spcAft>
                <a:spcPts val="0"/>
              </a:spcAft>
              <a:buSzPts val="2600"/>
              <a:buFont typeface="Arial"/>
              <a:buChar char="•"/>
            </a:pPr>
            <a:r>
              <a:rPr lang="de-AT" sz="2600" dirty="0">
                <a:latin typeface="Calibri"/>
                <a:ea typeface="Calibri"/>
                <a:cs typeface="Calibri"/>
                <a:sym typeface="Calibri"/>
              </a:rPr>
              <a:t>Case Studies / </a:t>
            </a:r>
            <a:r>
              <a:rPr lang="de-AT" sz="2600" dirty="0" err="1">
                <a:latin typeface="Calibri"/>
                <a:ea typeface="Calibri"/>
                <a:cs typeface="Calibri"/>
                <a:sym typeface="Calibri"/>
              </a:rPr>
              <a:t>Vignettes</a:t>
            </a:r>
            <a:endParaRPr sz="2600" dirty="0">
              <a:latin typeface="Calibri"/>
              <a:ea typeface="Calibri"/>
              <a:cs typeface="Calibri"/>
              <a:sym typeface="Calibri"/>
            </a:endParaRPr>
          </a:p>
          <a:p>
            <a:pPr marL="372149" marR="0" lvl="0" indent="-374648" algn="l" rtl="0">
              <a:spcBef>
                <a:spcPts val="0"/>
              </a:spcBef>
              <a:spcAft>
                <a:spcPts val="0"/>
              </a:spcAft>
              <a:buSzPts val="2600"/>
              <a:buFont typeface="Arial"/>
              <a:buChar char="•"/>
            </a:pPr>
            <a:r>
              <a:rPr lang="en-GB" sz="2600" dirty="0">
                <a:latin typeface="Calibri"/>
                <a:ea typeface="Calibri"/>
                <a:cs typeface="Calibri"/>
                <a:sym typeface="Calibri"/>
              </a:rPr>
              <a:t>Review experiences of partner schools in trialling new approaches</a:t>
            </a:r>
            <a:r>
              <a:rPr lang="en-GB" sz="2600" dirty="0">
                <a:solidFill>
                  <a:schemeClr val="dk1"/>
                </a:solidFill>
                <a:latin typeface="Calibri"/>
                <a:ea typeface="Calibri"/>
                <a:cs typeface="Calibri"/>
                <a:sym typeface="Calibri"/>
              </a:rPr>
              <a:t> to teaching with Geoinformation </a:t>
            </a:r>
          </a:p>
          <a:p>
            <a:pPr marL="372149" marR="0" lvl="0" indent="-374648" algn="l" rtl="0">
              <a:spcBef>
                <a:spcPts val="0"/>
              </a:spcBef>
              <a:spcAft>
                <a:spcPts val="0"/>
              </a:spcAft>
              <a:buSzPts val="2600"/>
              <a:buFont typeface="Arial"/>
              <a:buChar char="•"/>
            </a:pPr>
            <a:r>
              <a:rPr lang="en-GB" sz="2600" dirty="0">
                <a:solidFill>
                  <a:schemeClr val="dk1"/>
                </a:solidFill>
                <a:latin typeface="Calibri"/>
                <a:ea typeface="Calibri"/>
                <a:cs typeface="Calibri"/>
                <a:sym typeface="Calibri"/>
              </a:rPr>
              <a:t>Develop</a:t>
            </a:r>
            <a:r>
              <a:rPr lang="en-GB" sz="2600" dirty="0">
                <a:latin typeface="Calibri"/>
                <a:ea typeface="Calibri"/>
                <a:cs typeface="Calibri"/>
                <a:sym typeface="Calibri"/>
              </a:rPr>
              <a:t> implementation plan for MOOC creation</a:t>
            </a:r>
            <a:endParaRPr sz="2600" dirty="0"/>
          </a:p>
          <a:p>
            <a:pPr marL="372150" marR="0" lvl="0" indent="-374650" algn="l" rtl="0">
              <a:spcBef>
                <a:spcPts val="0"/>
              </a:spcBef>
              <a:spcAft>
                <a:spcPts val="0"/>
              </a:spcAft>
              <a:buClr>
                <a:srgbClr val="0000FF"/>
              </a:buClr>
              <a:buSzPts val="2600"/>
              <a:buFont typeface="Arial"/>
              <a:buChar char="•"/>
            </a:pPr>
            <a:r>
              <a:rPr lang="en-GB" sz="2600" dirty="0">
                <a:latin typeface="Calibri"/>
                <a:ea typeface="Calibri"/>
                <a:cs typeface="Calibri"/>
                <a:sym typeface="Calibri"/>
              </a:rPr>
              <a:t>Design and develop </a:t>
            </a:r>
            <a:r>
              <a:rPr lang="en-GB" sz="2600" dirty="0">
                <a:solidFill>
                  <a:schemeClr val="dk1"/>
                </a:solidFill>
                <a:latin typeface="Calibri"/>
                <a:ea typeface="Calibri"/>
                <a:cs typeface="Calibri"/>
                <a:sym typeface="Calibri"/>
              </a:rPr>
              <a:t>MOOC content and implementation</a:t>
            </a:r>
            <a:endParaRPr sz="2600" dirty="0"/>
          </a:p>
        </p:txBody>
      </p:sp>
      <p:pic>
        <p:nvPicPr>
          <p:cNvPr id="288" name="Google Shape;288;p8"/>
          <p:cNvPicPr preferRelativeResize="0"/>
          <p:nvPr/>
        </p:nvPicPr>
        <p:blipFill rotWithShape="1">
          <a:blip r:embed="rId3">
            <a:alphaModFix/>
          </a:blip>
          <a:srcRect/>
          <a:stretch/>
        </p:blipFill>
        <p:spPr>
          <a:xfrm>
            <a:off x="6514324" y="1994348"/>
            <a:ext cx="1693830" cy="646330"/>
          </a:xfrm>
          <a:prstGeom prst="rect">
            <a:avLst/>
          </a:prstGeom>
          <a:noFill/>
          <a:ln>
            <a:noFill/>
          </a:ln>
        </p:spPr>
      </p:pic>
      <p:sp>
        <p:nvSpPr>
          <p:cNvPr id="289" name="Google Shape;289;p8"/>
          <p:cNvSpPr txBox="1"/>
          <p:nvPr/>
        </p:nvSpPr>
        <p:spPr>
          <a:xfrm>
            <a:off x="4724400" y="5294500"/>
            <a:ext cx="4056600" cy="9501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dirty="0">
                <a:latin typeface="Calibri"/>
                <a:ea typeface="Calibri"/>
                <a:cs typeface="Calibri"/>
                <a:sym typeface="Calibri"/>
              </a:rPr>
              <a:t>What impact will online vs face to face teaching have on the use of these innovative pedagogies?</a:t>
            </a:r>
            <a:endParaRPr sz="1600" dirty="0"/>
          </a:p>
        </p:txBody>
      </p:sp>
      <p:pic>
        <p:nvPicPr>
          <p:cNvPr id="290" name="Google Shape;290;p8"/>
          <p:cNvPicPr preferRelativeResize="0"/>
          <p:nvPr/>
        </p:nvPicPr>
        <p:blipFill rotWithShape="1">
          <a:blip r:embed="rId4">
            <a:alphaModFix/>
          </a:blip>
          <a:srcRect/>
          <a:stretch/>
        </p:blipFill>
        <p:spPr>
          <a:xfrm>
            <a:off x="7715190" y="1349962"/>
            <a:ext cx="971598" cy="1978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
        <p:nvSpPr>
          <p:cNvPr id="283" name="Google Shape;283;p8" descr="logo"/>
          <p:cNvSpPr/>
          <p:nvPr/>
        </p:nvSpPr>
        <p:spPr>
          <a:xfrm>
            <a:off x="4499992" y="-91008"/>
            <a:ext cx="1800200" cy="18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8"/>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8"/>
          <p:cNvSpPr txBox="1"/>
          <p:nvPr/>
        </p:nvSpPr>
        <p:spPr>
          <a:xfrm>
            <a:off x="308894" y="321225"/>
            <a:ext cx="820645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t>Learning </a:t>
            </a:r>
            <a:r>
              <a:rPr lang="en-GB" sz="2800" b="1" dirty="0" err="1"/>
              <a:t>Tookit</a:t>
            </a:r>
            <a:endParaRPr lang="en-GB" sz="2800" b="1" dirty="0"/>
          </a:p>
        </p:txBody>
      </p:sp>
      <p:pic>
        <p:nvPicPr>
          <p:cNvPr id="1026" name="Picture 2">
            <a:extLst>
              <a:ext uri="{FF2B5EF4-FFF2-40B4-BE49-F238E27FC236}">
                <a16:creationId xmlns:a16="http://schemas.microsoft.com/office/drawing/2014/main" id="{B31A5C46-B046-4841-9AC3-3AF1AF305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25" y="126483"/>
            <a:ext cx="6557490" cy="59115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82B55092-F4ED-4B94-8556-CD4F66D60810}"/>
              </a:ext>
            </a:extLst>
          </p:cNvPr>
          <p:cNvSpPr txBox="1"/>
          <p:nvPr/>
        </p:nvSpPr>
        <p:spPr>
          <a:xfrm>
            <a:off x="308894" y="6066136"/>
            <a:ext cx="8619347" cy="646331"/>
          </a:xfrm>
          <a:prstGeom prst="rect">
            <a:avLst/>
          </a:prstGeom>
          <a:noFill/>
        </p:spPr>
        <p:txBody>
          <a:bodyPr wrap="square">
            <a:spAutoFit/>
          </a:bodyPr>
          <a:lstStyle/>
          <a:p>
            <a:pPr marL="0" marR="0" lvl="0" indent="0" algn="l" rtl="0">
              <a:spcBef>
                <a:spcPts val="0"/>
              </a:spcBef>
              <a:spcAft>
                <a:spcPts val="0"/>
              </a:spcAft>
              <a:buNone/>
            </a:pPr>
            <a:r>
              <a:rPr lang="en-US" sz="1800" b="0" i="1" u="none" strike="noStrike" dirty="0">
                <a:solidFill>
                  <a:srgbClr val="000000"/>
                </a:solidFill>
                <a:effectLst/>
                <a:latin typeface="Arial" panose="020B0604020202020204" pitchFamily="34" charset="0"/>
              </a:rPr>
              <a:t>Adjusted TPACK model for the GI Pedagogy project </a:t>
            </a:r>
          </a:p>
          <a:p>
            <a:pPr marL="0" marR="0" lvl="0" indent="0" algn="l" rtl="0">
              <a:spcBef>
                <a:spcPts val="0"/>
              </a:spcBef>
              <a:spcAft>
                <a:spcPts val="0"/>
              </a:spcAft>
              <a:buNone/>
            </a:pPr>
            <a:r>
              <a:rPr lang="en-US" sz="1800" b="0" i="1" u="none" strike="noStrike" dirty="0">
                <a:solidFill>
                  <a:srgbClr val="000000"/>
                </a:solidFill>
                <a:effectLst/>
                <a:latin typeface="Arial" panose="020B0604020202020204" pitchFamily="34" charset="0"/>
              </a:rPr>
              <a:t>(based on </a:t>
            </a:r>
            <a:r>
              <a:rPr lang="en-US" sz="1800" b="0" i="0" u="none" strike="noStrike" dirty="0">
                <a:solidFill>
                  <a:srgbClr val="000000"/>
                </a:solidFill>
                <a:effectLst/>
                <a:latin typeface="Arial" panose="020B0604020202020204" pitchFamily="34" charset="0"/>
              </a:rPr>
              <a:t>Rickles, Ellul, &amp; </a:t>
            </a:r>
            <a:r>
              <a:rPr lang="en-US" sz="1800" b="0" i="0" u="none" strike="noStrike" dirty="0" err="1">
                <a:solidFill>
                  <a:srgbClr val="000000"/>
                </a:solidFill>
                <a:effectLst/>
                <a:latin typeface="Arial" panose="020B0604020202020204" pitchFamily="34" charset="0"/>
              </a:rPr>
              <a:t>Haklay</a:t>
            </a:r>
            <a:r>
              <a:rPr lang="en-US" sz="1800" b="0" i="0" u="none" strike="noStrike" dirty="0">
                <a:solidFill>
                  <a:srgbClr val="000000"/>
                </a:solidFill>
                <a:effectLst/>
                <a:latin typeface="Arial" panose="020B0604020202020204" pitchFamily="34" charset="0"/>
              </a:rPr>
              <a:t>, 2017, p.16 and </a:t>
            </a:r>
            <a:r>
              <a:rPr lang="en-US" sz="1800" b="0" i="0" u="none" strike="noStrike" dirty="0" err="1">
                <a:solidFill>
                  <a:srgbClr val="000000"/>
                </a:solidFill>
                <a:effectLst/>
                <a:latin typeface="Arial" panose="020B0604020202020204" pitchFamily="34" charset="0"/>
              </a:rPr>
              <a:t>Puertas</a:t>
            </a:r>
            <a:r>
              <a:rPr lang="en-US" sz="1800" b="0" i="0" u="none" strike="noStrike" dirty="0">
                <a:solidFill>
                  <a:srgbClr val="000000"/>
                </a:solidFill>
                <a:effectLst/>
                <a:latin typeface="Arial" panose="020B0604020202020204" pitchFamily="34" charset="0"/>
              </a:rPr>
              <a:t> et al, 2021)</a:t>
            </a:r>
            <a:endParaRPr lang="en-US" dirty="0"/>
          </a:p>
        </p:txBody>
      </p:sp>
    </p:spTree>
    <p:extLst>
      <p:ext uri="{BB962C8B-B14F-4D97-AF65-F5344CB8AC3E}">
        <p14:creationId xmlns:p14="http://schemas.microsoft.com/office/powerpoint/2010/main" val="3879353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acbc01424a_2_17"/>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
        <p:nvSpPr>
          <p:cNvPr id="275" name="Google Shape;275;gacbc01424a_2_17"/>
          <p:cNvSpPr txBox="1"/>
          <p:nvPr/>
        </p:nvSpPr>
        <p:spPr>
          <a:xfrm>
            <a:off x="483524" y="624449"/>
            <a:ext cx="3811073" cy="1913267"/>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GB" sz="2800" b="1" dirty="0">
                <a:latin typeface="Calibri"/>
                <a:cs typeface="Calibri"/>
              </a:rPr>
              <a:t>10 Lehr-/</a:t>
            </a:r>
            <a:r>
              <a:rPr lang="en-GB" sz="2800" b="1" dirty="0" err="1">
                <a:latin typeface="Calibri"/>
                <a:cs typeface="Calibri"/>
              </a:rPr>
              <a:t>Lernprinzipien</a:t>
            </a:r>
            <a:endParaRPr lang="en-GB" sz="2800" b="1" dirty="0">
              <a:latin typeface="Calibri"/>
              <a:cs typeface="Calibri"/>
            </a:endParaRPr>
          </a:p>
          <a:p>
            <a:pPr marL="0" lvl="0" indent="0" rtl="0">
              <a:lnSpc>
                <a:spcPct val="150000"/>
              </a:lnSpc>
              <a:spcBef>
                <a:spcPts val="0"/>
              </a:spcBef>
              <a:spcAft>
                <a:spcPts val="0"/>
              </a:spcAft>
              <a:buNone/>
            </a:pPr>
            <a:endParaRPr lang="en-GB" sz="2400" b="1" dirty="0">
              <a:latin typeface="Calibri"/>
              <a:cs typeface="Calibri"/>
            </a:endParaRPr>
          </a:p>
          <a:p>
            <a:pPr marL="0" lvl="0" indent="0" rtl="0">
              <a:lnSpc>
                <a:spcPct val="150000"/>
              </a:lnSpc>
              <a:spcBef>
                <a:spcPts val="0"/>
              </a:spcBef>
              <a:spcAft>
                <a:spcPts val="0"/>
              </a:spcAft>
              <a:buNone/>
            </a:pPr>
            <a:r>
              <a:rPr lang="en-GB" sz="2000" dirty="0" err="1">
                <a:latin typeface="Calibri"/>
                <a:cs typeface="Calibri"/>
              </a:rPr>
              <a:t>Rosenshine’s</a:t>
            </a:r>
            <a:r>
              <a:rPr lang="en-GB" sz="2000" dirty="0">
                <a:latin typeface="Calibri"/>
                <a:cs typeface="Calibri"/>
              </a:rPr>
              <a:t> 10 principles</a:t>
            </a:r>
          </a:p>
          <a:p>
            <a:pPr marL="0" lvl="0" indent="0" algn="just" rtl="0">
              <a:lnSpc>
                <a:spcPct val="150000"/>
              </a:lnSpc>
              <a:spcBef>
                <a:spcPts val="0"/>
              </a:spcBef>
              <a:spcAft>
                <a:spcPts val="0"/>
              </a:spcAft>
              <a:buNone/>
            </a:pPr>
            <a:r>
              <a:rPr lang="en-GB" sz="2000" dirty="0">
                <a:latin typeface="Calibri"/>
                <a:cs typeface="Calibri"/>
              </a:rPr>
              <a:t>of instruction</a:t>
            </a:r>
            <a:endParaRPr sz="2000" dirty="0">
              <a:latin typeface="Calibri"/>
              <a:cs typeface="Calibri"/>
            </a:endParaRPr>
          </a:p>
        </p:txBody>
      </p:sp>
      <p:pic>
        <p:nvPicPr>
          <p:cNvPr id="277" name="Google Shape;277;gacbc01424a_2_17"/>
          <p:cNvPicPr preferRelativeResize="0"/>
          <p:nvPr/>
        </p:nvPicPr>
        <p:blipFill rotWithShape="1">
          <a:blip r:embed="rId3">
            <a:alphaModFix/>
          </a:blip>
          <a:srcRect/>
          <a:stretch/>
        </p:blipFill>
        <p:spPr>
          <a:xfrm>
            <a:off x="7669065" y="1338912"/>
            <a:ext cx="971598" cy="197857"/>
          </a:xfrm>
          <a:prstGeom prst="rect">
            <a:avLst/>
          </a:prstGeom>
          <a:noFill/>
          <a:ln>
            <a:noFill/>
          </a:ln>
        </p:spPr>
      </p:pic>
      <p:pic>
        <p:nvPicPr>
          <p:cNvPr id="3" name="Grafik 2">
            <a:extLst>
              <a:ext uri="{FF2B5EF4-FFF2-40B4-BE49-F238E27FC236}">
                <a16:creationId xmlns:a16="http://schemas.microsoft.com/office/drawing/2014/main" id="{D7D77F70-0182-4D96-94B9-A960EC746498}"/>
              </a:ext>
            </a:extLst>
          </p:cNvPr>
          <p:cNvPicPr>
            <a:picLocks noChangeAspect="1"/>
          </p:cNvPicPr>
          <p:nvPr/>
        </p:nvPicPr>
        <p:blipFill>
          <a:blip r:embed="rId4"/>
          <a:stretch>
            <a:fillRect/>
          </a:stretch>
        </p:blipFill>
        <p:spPr>
          <a:xfrm>
            <a:off x="4170339" y="-116313"/>
            <a:ext cx="5055853" cy="71546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acbc01424a_2_17"/>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
        <p:nvSpPr>
          <p:cNvPr id="275" name="Google Shape;275;gacbc01424a_2_17"/>
          <p:cNvSpPr txBox="1"/>
          <p:nvPr/>
        </p:nvSpPr>
        <p:spPr>
          <a:xfrm>
            <a:off x="621450" y="574607"/>
            <a:ext cx="5836500" cy="5112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sz="2400" b="1" dirty="0">
                <a:latin typeface="Calibri"/>
                <a:cs typeface="Calibri"/>
              </a:rPr>
              <a:t>GI-Pedagogy Modell</a:t>
            </a:r>
            <a:endParaRPr sz="2400" b="1" dirty="0">
              <a:latin typeface="Calibri"/>
              <a:cs typeface="Calibri"/>
            </a:endParaRPr>
          </a:p>
        </p:txBody>
      </p:sp>
      <p:pic>
        <p:nvPicPr>
          <p:cNvPr id="277" name="Google Shape;277;gacbc01424a_2_17"/>
          <p:cNvPicPr preferRelativeResize="0"/>
          <p:nvPr/>
        </p:nvPicPr>
        <p:blipFill rotWithShape="1">
          <a:blip r:embed="rId3">
            <a:alphaModFix/>
          </a:blip>
          <a:srcRect/>
          <a:stretch/>
        </p:blipFill>
        <p:spPr>
          <a:xfrm>
            <a:off x="7669065" y="1338912"/>
            <a:ext cx="971598" cy="197857"/>
          </a:xfrm>
          <a:prstGeom prst="rect">
            <a:avLst/>
          </a:prstGeom>
          <a:noFill/>
          <a:ln>
            <a:noFill/>
          </a:ln>
        </p:spPr>
      </p:pic>
      <p:pic>
        <p:nvPicPr>
          <p:cNvPr id="4" name="Grafik 3">
            <a:extLst>
              <a:ext uri="{FF2B5EF4-FFF2-40B4-BE49-F238E27FC236}">
                <a16:creationId xmlns:a16="http://schemas.microsoft.com/office/drawing/2014/main" id="{600CA1D9-1BBE-4DF7-830E-7405D3E1438C}"/>
              </a:ext>
            </a:extLst>
          </p:cNvPr>
          <p:cNvPicPr>
            <a:picLocks noChangeAspect="1"/>
          </p:cNvPicPr>
          <p:nvPr/>
        </p:nvPicPr>
        <p:blipFill rotWithShape="1">
          <a:blip r:embed="rId4"/>
          <a:srcRect l="7865" t="28877" r="38314" b="8402"/>
          <a:stretch/>
        </p:blipFill>
        <p:spPr>
          <a:xfrm>
            <a:off x="483525" y="1223273"/>
            <a:ext cx="8177686" cy="5360737"/>
          </a:xfrm>
          <a:prstGeom prst="rect">
            <a:avLst/>
          </a:prstGeom>
        </p:spPr>
      </p:pic>
    </p:spTree>
    <p:extLst>
      <p:ext uri="{BB962C8B-B14F-4D97-AF65-F5344CB8AC3E}">
        <p14:creationId xmlns:p14="http://schemas.microsoft.com/office/powerpoint/2010/main" val="12437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acbc01424a_2_17"/>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
        <p:nvSpPr>
          <p:cNvPr id="275" name="Google Shape;275;gacbc01424a_2_17"/>
          <p:cNvSpPr txBox="1"/>
          <p:nvPr/>
        </p:nvSpPr>
        <p:spPr>
          <a:xfrm>
            <a:off x="621450" y="523236"/>
            <a:ext cx="5836500" cy="5112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sz="2400" b="1" dirty="0">
                <a:latin typeface="Calibri"/>
                <a:cs typeface="Calibri"/>
              </a:rPr>
              <a:t>GI-Pedagogy Vignette: Migration</a:t>
            </a:r>
            <a:endParaRPr sz="2400" b="1" dirty="0">
              <a:latin typeface="Calibri"/>
              <a:cs typeface="Calibri"/>
            </a:endParaRPr>
          </a:p>
        </p:txBody>
      </p:sp>
      <p:pic>
        <p:nvPicPr>
          <p:cNvPr id="277" name="Google Shape;277;gacbc01424a_2_17"/>
          <p:cNvPicPr preferRelativeResize="0"/>
          <p:nvPr/>
        </p:nvPicPr>
        <p:blipFill rotWithShape="1">
          <a:blip r:embed="rId3">
            <a:alphaModFix/>
          </a:blip>
          <a:srcRect/>
          <a:stretch/>
        </p:blipFill>
        <p:spPr>
          <a:xfrm>
            <a:off x="7669065" y="1338912"/>
            <a:ext cx="971598" cy="197857"/>
          </a:xfrm>
          <a:prstGeom prst="rect">
            <a:avLst/>
          </a:prstGeom>
          <a:noFill/>
          <a:ln>
            <a:noFill/>
          </a:ln>
        </p:spPr>
      </p:pic>
      <p:pic>
        <p:nvPicPr>
          <p:cNvPr id="6" name="Grafik 5">
            <a:extLst>
              <a:ext uri="{FF2B5EF4-FFF2-40B4-BE49-F238E27FC236}">
                <a16:creationId xmlns:a16="http://schemas.microsoft.com/office/drawing/2014/main" id="{509E90D3-AC06-4A76-BFD7-61BA6C42B7AB}"/>
              </a:ext>
            </a:extLst>
          </p:cNvPr>
          <p:cNvPicPr>
            <a:picLocks noChangeAspect="1"/>
          </p:cNvPicPr>
          <p:nvPr/>
        </p:nvPicPr>
        <p:blipFill rotWithShape="1">
          <a:blip r:embed="rId4"/>
          <a:srcRect l="12127" t="30074" r="24045" b="8004"/>
          <a:stretch/>
        </p:blipFill>
        <p:spPr>
          <a:xfrm>
            <a:off x="205483" y="1609510"/>
            <a:ext cx="8661115" cy="4726389"/>
          </a:xfrm>
          <a:prstGeom prst="rect">
            <a:avLst/>
          </a:prstGeom>
        </p:spPr>
      </p:pic>
    </p:spTree>
    <p:extLst>
      <p:ext uri="{BB962C8B-B14F-4D97-AF65-F5344CB8AC3E}">
        <p14:creationId xmlns:p14="http://schemas.microsoft.com/office/powerpoint/2010/main" val="2831690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acbc01424a_2_17"/>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a:p>
        </p:txBody>
      </p:sp>
      <p:sp>
        <p:nvSpPr>
          <p:cNvPr id="275" name="Google Shape;275;gacbc01424a_2_17"/>
          <p:cNvSpPr txBox="1"/>
          <p:nvPr/>
        </p:nvSpPr>
        <p:spPr>
          <a:xfrm>
            <a:off x="621450" y="523236"/>
            <a:ext cx="5836500" cy="5112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sz="2400" b="1" dirty="0">
                <a:latin typeface="Calibri"/>
                <a:cs typeface="Calibri"/>
              </a:rPr>
              <a:t>GI-Pedagogy Vignette: Migration</a:t>
            </a:r>
            <a:endParaRPr sz="2400" b="1" dirty="0">
              <a:latin typeface="Calibri"/>
              <a:cs typeface="Calibri"/>
            </a:endParaRPr>
          </a:p>
        </p:txBody>
      </p:sp>
      <p:pic>
        <p:nvPicPr>
          <p:cNvPr id="277" name="Google Shape;277;gacbc01424a_2_17"/>
          <p:cNvPicPr preferRelativeResize="0"/>
          <p:nvPr/>
        </p:nvPicPr>
        <p:blipFill rotWithShape="1">
          <a:blip r:embed="rId3">
            <a:alphaModFix/>
          </a:blip>
          <a:srcRect/>
          <a:stretch/>
        </p:blipFill>
        <p:spPr>
          <a:xfrm>
            <a:off x="7669065" y="1338912"/>
            <a:ext cx="971598" cy="197857"/>
          </a:xfrm>
          <a:prstGeom prst="rect">
            <a:avLst/>
          </a:prstGeom>
          <a:noFill/>
          <a:ln>
            <a:noFill/>
          </a:ln>
        </p:spPr>
      </p:pic>
      <p:pic>
        <p:nvPicPr>
          <p:cNvPr id="5" name="Grafik 4">
            <a:extLst>
              <a:ext uri="{FF2B5EF4-FFF2-40B4-BE49-F238E27FC236}">
                <a16:creationId xmlns:a16="http://schemas.microsoft.com/office/drawing/2014/main" id="{0185A3D4-8488-41CE-8C18-18EB240A31F9}"/>
              </a:ext>
            </a:extLst>
          </p:cNvPr>
          <p:cNvPicPr>
            <a:picLocks noChangeAspect="1"/>
          </p:cNvPicPr>
          <p:nvPr/>
        </p:nvPicPr>
        <p:blipFill rotWithShape="1">
          <a:blip r:embed="rId4"/>
          <a:srcRect l="16741" t="20687" r="31798" b="15393"/>
          <a:stretch/>
        </p:blipFill>
        <p:spPr>
          <a:xfrm>
            <a:off x="842382" y="1203354"/>
            <a:ext cx="7757085" cy="5419801"/>
          </a:xfrm>
          <a:prstGeom prst="rect">
            <a:avLst/>
          </a:prstGeom>
        </p:spPr>
      </p:pic>
    </p:spTree>
    <p:extLst>
      <p:ext uri="{BB962C8B-B14F-4D97-AF65-F5344CB8AC3E}">
        <p14:creationId xmlns:p14="http://schemas.microsoft.com/office/powerpoint/2010/main" val="90694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2D0E0-4BAB-499A-B38E-7329E69C996D}"/>
              </a:ext>
            </a:extLst>
          </p:cNvPr>
          <p:cNvSpPr>
            <a:spLocks noGrp="1"/>
          </p:cNvSpPr>
          <p:nvPr>
            <p:ph type="title"/>
          </p:nvPr>
        </p:nvSpPr>
        <p:spPr/>
        <p:txBody>
          <a:bodyPr/>
          <a:lstStyle/>
          <a:p>
            <a:r>
              <a:rPr lang="de-AT" sz="2400" b="1" dirty="0">
                <a:latin typeface="Calibri"/>
                <a:ea typeface="+mn-ea"/>
                <a:cs typeface="Calibri"/>
              </a:rPr>
              <a:t>Bewährte</a:t>
            </a:r>
            <a:r>
              <a:rPr lang="de-AT" dirty="0"/>
              <a:t> </a:t>
            </a:r>
            <a:r>
              <a:rPr lang="de-AT" sz="2400" b="1" dirty="0">
                <a:latin typeface="Calibri"/>
                <a:ea typeface="+mn-ea"/>
                <a:cs typeface="Calibri"/>
              </a:rPr>
              <a:t>Lernmaterialien</a:t>
            </a:r>
          </a:p>
        </p:txBody>
      </p:sp>
      <p:sp>
        <p:nvSpPr>
          <p:cNvPr id="3" name="Inhaltsplatzhalter 2">
            <a:extLst>
              <a:ext uri="{FF2B5EF4-FFF2-40B4-BE49-F238E27FC236}">
                <a16:creationId xmlns:a16="http://schemas.microsoft.com/office/drawing/2014/main" id="{9A493AF5-3E19-4F49-B8C2-EBA40F2BD1C8}"/>
              </a:ext>
            </a:extLst>
          </p:cNvPr>
          <p:cNvSpPr>
            <a:spLocks noGrp="1"/>
          </p:cNvSpPr>
          <p:nvPr>
            <p:ph idx="1"/>
          </p:nvPr>
        </p:nvSpPr>
        <p:spPr/>
        <p:txBody>
          <a:bodyPr>
            <a:normAutofit fontScale="92500" lnSpcReduction="10000"/>
          </a:bodyPr>
          <a:lstStyle/>
          <a:p>
            <a:pPr marL="0" indent="0">
              <a:buNone/>
            </a:pPr>
            <a:r>
              <a:rPr lang="de-AT" b="1" dirty="0"/>
              <a:t>Materialiensammlung</a:t>
            </a:r>
            <a:r>
              <a:rPr lang="de-AT" dirty="0"/>
              <a:t>: </a:t>
            </a:r>
            <a:r>
              <a:rPr lang="de-AT" dirty="0">
                <a:hlinkClick r:id="rId3"/>
              </a:rPr>
              <a:t>https://tinyurl.com/wn6ewdak </a:t>
            </a:r>
          </a:p>
          <a:p>
            <a:pPr marL="0" indent="0">
              <a:buNone/>
            </a:pPr>
            <a:endParaRPr lang="de-AT" dirty="0">
              <a:hlinkClick r:id="rId3"/>
            </a:endParaRPr>
          </a:p>
          <a:p>
            <a:pPr marL="0" indent="0">
              <a:buNone/>
            </a:pPr>
            <a:r>
              <a:rPr lang="de-AT" dirty="0">
                <a:hlinkClick r:id="rId3"/>
              </a:rPr>
              <a:t>www.gilearner.ugent.be/course</a:t>
            </a:r>
            <a:r>
              <a:rPr lang="de-AT" dirty="0"/>
              <a:t> </a:t>
            </a:r>
          </a:p>
          <a:p>
            <a:pPr marL="0" indent="0">
              <a:buNone/>
            </a:pPr>
            <a:endParaRPr lang="de-AT" dirty="0"/>
          </a:p>
          <a:p>
            <a:pPr marL="0" indent="0">
              <a:buNone/>
            </a:pPr>
            <a:r>
              <a:rPr lang="de-AT" dirty="0"/>
              <a:t>Facebook: </a:t>
            </a:r>
            <a:r>
              <a:rPr lang="de-AT" dirty="0" err="1"/>
              <a:t>digital:earth:at</a:t>
            </a:r>
            <a:r>
              <a:rPr lang="de-AT" dirty="0"/>
              <a:t> </a:t>
            </a:r>
          </a:p>
          <a:p>
            <a:pPr marL="0" indent="0">
              <a:buNone/>
            </a:pPr>
            <a:r>
              <a:rPr lang="de-AT" dirty="0"/>
              <a:t>Story Maps… eigene Fortbildung!! </a:t>
            </a:r>
          </a:p>
          <a:p>
            <a:pPr marL="0" indent="0">
              <a:buNone/>
            </a:pPr>
            <a:r>
              <a:rPr lang="de-AT" dirty="0"/>
              <a:t>AGO Living Atlas </a:t>
            </a:r>
          </a:p>
          <a:p>
            <a:pPr marL="0" indent="0">
              <a:buNone/>
            </a:pPr>
            <a:endParaRPr lang="de-AT" dirty="0"/>
          </a:p>
          <a:p>
            <a:pPr marL="0" indent="0">
              <a:buNone/>
            </a:pPr>
            <a:r>
              <a:rPr lang="de-AT" b="1" dirty="0"/>
              <a:t>Eigene </a:t>
            </a:r>
            <a:r>
              <a:rPr lang="de-AT" b="1" dirty="0" err="1"/>
              <a:t>Lernmateralien</a:t>
            </a:r>
            <a:r>
              <a:rPr lang="de-AT" b="1" dirty="0"/>
              <a:t> erstellen</a:t>
            </a:r>
          </a:p>
          <a:p>
            <a:pPr marL="0" indent="0">
              <a:buNone/>
            </a:pPr>
            <a:r>
              <a:rPr lang="de-AT" dirty="0"/>
              <a:t>Eigene Lernziele für Lernen mit GI! </a:t>
            </a:r>
          </a:p>
          <a:p>
            <a:pPr marL="0" indent="0">
              <a:buNone/>
            </a:pPr>
            <a:r>
              <a:rPr lang="de-AT" dirty="0"/>
              <a:t>Vorlage GI-</a:t>
            </a:r>
            <a:r>
              <a:rPr lang="de-AT" dirty="0" err="1"/>
              <a:t>Learner</a:t>
            </a:r>
            <a:r>
              <a:rPr lang="de-AT" dirty="0"/>
              <a:t>: Struktur</a:t>
            </a:r>
          </a:p>
          <a:p>
            <a:pPr marL="0" indent="0">
              <a:buNone/>
            </a:pPr>
            <a:r>
              <a:rPr lang="de-AT" dirty="0"/>
              <a:t>Vorlage GI-</a:t>
            </a:r>
            <a:r>
              <a:rPr lang="de-AT" dirty="0" err="1"/>
              <a:t>Pedagogy</a:t>
            </a:r>
            <a:r>
              <a:rPr lang="de-AT" dirty="0"/>
              <a:t>: TPACK+GI, </a:t>
            </a:r>
            <a:br>
              <a:rPr lang="de-AT" dirty="0"/>
            </a:br>
            <a:r>
              <a:rPr lang="de-AT" dirty="0"/>
              <a:t>Stufenmodell, </a:t>
            </a:r>
            <a:r>
              <a:rPr lang="de-AT" dirty="0" err="1"/>
              <a:t>Rosenshine‘s</a:t>
            </a:r>
            <a:r>
              <a:rPr lang="de-AT" dirty="0"/>
              <a:t> </a:t>
            </a:r>
            <a:r>
              <a:rPr lang="de-AT" dirty="0" err="1"/>
              <a:t>Principles</a:t>
            </a:r>
            <a:r>
              <a:rPr lang="de-AT" dirty="0"/>
              <a:t> </a:t>
            </a:r>
          </a:p>
        </p:txBody>
      </p:sp>
      <p:sp>
        <p:nvSpPr>
          <p:cNvPr id="4" name="Foliennummernplatzhalter 3">
            <a:extLst>
              <a:ext uri="{FF2B5EF4-FFF2-40B4-BE49-F238E27FC236}">
                <a16:creationId xmlns:a16="http://schemas.microsoft.com/office/drawing/2014/main" id="{EF5F7C64-F473-4FB6-A98A-5C316518ABC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19</a:t>
            </a:fld>
            <a:endParaRPr lang="en-GB"/>
          </a:p>
        </p:txBody>
      </p:sp>
      <p:pic>
        <p:nvPicPr>
          <p:cNvPr id="5" name="Grafik 4">
            <a:extLst>
              <a:ext uri="{FF2B5EF4-FFF2-40B4-BE49-F238E27FC236}">
                <a16:creationId xmlns:a16="http://schemas.microsoft.com/office/drawing/2014/main" id="{1B57D01E-B541-4FC9-8349-98E233D52902}"/>
              </a:ext>
            </a:extLst>
          </p:cNvPr>
          <p:cNvPicPr>
            <a:picLocks noChangeAspect="1"/>
          </p:cNvPicPr>
          <p:nvPr/>
        </p:nvPicPr>
        <p:blipFill rotWithShape="1">
          <a:blip r:embed="rId4"/>
          <a:srcRect l="3872" t="52778" r="78815" b="14350"/>
          <a:stretch/>
        </p:blipFill>
        <p:spPr>
          <a:xfrm>
            <a:off x="4358466" y="2245054"/>
            <a:ext cx="1086839" cy="1160674"/>
          </a:xfrm>
          <a:prstGeom prst="rect">
            <a:avLst/>
          </a:prstGeom>
        </p:spPr>
      </p:pic>
      <p:pic>
        <p:nvPicPr>
          <p:cNvPr id="6" name="Grafik 5">
            <a:extLst>
              <a:ext uri="{FF2B5EF4-FFF2-40B4-BE49-F238E27FC236}">
                <a16:creationId xmlns:a16="http://schemas.microsoft.com/office/drawing/2014/main" id="{828C0B3F-2FB0-4A18-8B93-FA15CB2E3558}"/>
              </a:ext>
            </a:extLst>
          </p:cNvPr>
          <p:cNvPicPr>
            <a:picLocks noChangeAspect="1"/>
          </p:cNvPicPr>
          <p:nvPr/>
        </p:nvPicPr>
        <p:blipFill rotWithShape="1">
          <a:blip r:embed="rId5"/>
          <a:srcRect l="7865" t="28877" r="38314" b="8402"/>
          <a:stretch/>
        </p:blipFill>
        <p:spPr>
          <a:xfrm>
            <a:off x="5143499" y="4316561"/>
            <a:ext cx="3555811" cy="2330949"/>
          </a:xfrm>
          <a:prstGeom prst="rect">
            <a:avLst/>
          </a:prstGeom>
        </p:spPr>
      </p:pic>
    </p:spTree>
    <p:extLst>
      <p:ext uri="{BB962C8B-B14F-4D97-AF65-F5344CB8AC3E}">
        <p14:creationId xmlns:p14="http://schemas.microsoft.com/office/powerpoint/2010/main" val="412342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4A54A-0E54-4DC2-845F-2C324AB04126}"/>
              </a:ext>
            </a:extLst>
          </p:cNvPr>
          <p:cNvSpPr>
            <a:spLocks noGrp="1"/>
          </p:cNvSpPr>
          <p:nvPr>
            <p:ph type="title"/>
          </p:nvPr>
        </p:nvSpPr>
        <p:spPr>
          <a:xfrm>
            <a:off x="628650" y="269303"/>
            <a:ext cx="7886700" cy="1477304"/>
          </a:xfrm>
        </p:spPr>
        <p:txBody>
          <a:bodyPr>
            <a:normAutofit/>
          </a:bodyPr>
          <a:lstStyle/>
          <a:p>
            <a:r>
              <a:rPr lang="de-AT" sz="3600" b="1" dirty="0">
                <a:latin typeface="Calibri"/>
                <a:ea typeface="+mn-ea"/>
                <a:cs typeface="Calibri"/>
              </a:rPr>
              <a:t>Wer? Wünsche?</a:t>
            </a:r>
          </a:p>
        </p:txBody>
      </p:sp>
      <p:sp>
        <p:nvSpPr>
          <p:cNvPr id="3" name="Inhaltsplatzhalter 2">
            <a:extLst>
              <a:ext uri="{FF2B5EF4-FFF2-40B4-BE49-F238E27FC236}">
                <a16:creationId xmlns:a16="http://schemas.microsoft.com/office/drawing/2014/main" id="{566506A4-2E71-4AEF-A40B-FFD4DDF416F4}"/>
              </a:ext>
            </a:extLst>
          </p:cNvPr>
          <p:cNvSpPr>
            <a:spLocks noGrp="1"/>
          </p:cNvSpPr>
          <p:nvPr>
            <p:ph idx="1"/>
          </p:nvPr>
        </p:nvSpPr>
        <p:spPr/>
        <p:txBody>
          <a:bodyPr/>
          <a:lstStyle/>
          <a:p>
            <a:endParaRPr lang="de-AT" sz="2400" b="1" dirty="0">
              <a:latin typeface="Calibri"/>
              <a:cs typeface="Calibri"/>
            </a:endParaRPr>
          </a:p>
        </p:txBody>
      </p:sp>
      <p:sp>
        <p:nvSpPr>
          <p:cNvPr id="4" name="Foliennummernplatzhalter 3">
            <a:extLst>
              <a:ext uri="{FF2B5EF4-FFF2-40B4-BE49-F238E27FC236}">
                <a16:creationId xmlns:a16="http://schemas.microsoft.com/office/drawing/2014/main" id="{EA41C0C9-5F74-4138-A0CA-4A3345367C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2</a:t>
            </a:fld>
            <a:endParaRPr lang="en-GB"/>
          </a:p>
        </p:txBody>
      </p:sp>
    </p:spTree>
    <p:extLst>
      <p:ext uri="{BB962C8B-B14F-4D97-AF65-F5344CB8AC3E}">
        <p14:creationId xmlns:p14="http://schemas.microsoft.com/office/powerpoint/2010/main" val="361260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CFB27-5896-4A04-B449-1A2B4CFB544D}"/>
              </a:ext>
            </a:extLst>
          </p:cNvPr>
          <p:cNvSpPr>
            <a:spLocks noGrp="1"/>
          </p:cNvSpPr>
          <p:nvPr>
            <p:ph type="title"/>
          </p:nvPr>
        </p:nvSpPr>
        <p:spPr/>
        <p:txBody>
          <a:bodyPr/>
          <a:lstStyle/>
          <a:p>
            <a:r>
              <a:rPr lang="de-AT" dirty="0"/>
              <a:t>ArcGIS Online Accounts</a:t>
            </a:r>
          </a:p>
        </p:txBody>
      </p:sp>
      <p:graphicFrame>
        <p:nvGraphicFramePr>
          <p:cNvPr id="5" name="Inhaltsplatzhalter 4">
            <a:extLst>
              <a:ext uri="{FF2B5EF4-FFF2-40B4-BE49-F238E27FC236}">
                <a16:creationId xmlns:a16="http://schemas.microsoft.com/office/drawing/2014/main" id="{F48627CE-951A-40E9-8D3F-1655B9BA43EE}"/>
              </a:ext>
            </a:extLst>
          </p:cNvPr>
          <p:cNvGraphicFramePr>
            <a:graphicFrameLocks noGrp="1"/>
          </p:cNvGraphicFramePr>
          <p:nvPr>
            <p:ph idx="1"/>
            <p:extLst>
              <p:ext uri="{D42A27DB-BD31-4B8C-83A1-F6EECF244321}">
                <p14:modId xmlns:p14="http://schemas.microsoft.com/office/powerpoint/2010/main" val="296587746"/>
              </p:ext>
            </p:extLst>
          </p:nvPr>
        </p:nvGraphicFramePr>
        <p:xfrm>
          <a:off x="628650" y="1143000"/>
          <a:ext cx="7886700" cy="4494054"/>
        </p:xfrm>
        <a:graphic>
          <a:graphicData uri="http://schemas.openxmlformats.org/drawingml/2006/table">
            <a:tbl>
              <a:tblPr>
                <a:tableStyleId>{5C22544A-7EE6-4342-B048-85BDC9FD1C3A}</a:tableStyleId>
              </a:tblPr>
              <a:tblGrid>
                <a:gridCol w="785590">
                  <a:extLst>
                    <a:ext uri="{9D8B030D-6E8A-4147-A177-3AD203B41FA5}">
                      <a16:colId xmlns:a16="http://schemas.microsoft.com/office/drawing/2014/main" val="3358257700"/>
                    </a:ext>
                  </a:extLst>
                </a:gridCol>
                <a:gridCol w="924222">
                  <a:extLst>
                    <a:ext uri="{9D8B030D-6E8A-4147-A177-3AD203B41FA5}">
                      <a16:colId xmlns:a16="http://schemas.microsoft.com/office/drawing/2014/main" val="1403920659"/>
                    </a:ext>
                  </a:extLst>
                </a:gridCol>
                <a:gridCol w="1109068">
                  <a:extLst>
                    <a:ext uri="{9D8B030D-6E8A-4147-A177-3AD203B41FA5}">
                      <a16:colId xmlns:a16="http://schemas.microsoft.com/office/drawing/2014/main" val="1192235916"/>
                    </a:ext>
                  </a:extLst>
                </a:gridCol>
                <a:gridCol w="1478756">
                  <a:extLst>
                    <a:ext uri="{9D8B030D-6E8A-4147-A177-3AD203B41FA5}">
                      <a16:colId xmlns:a16="http://schemas.microsoft.com/office/drawing/2014/main" val="3105699406"/>
                    </a:ext>
                  </a:extLst>
                </a:gridCol>
                <a:gridCol w="1293912">
                  <a:extLst>
                    <a:ext uri="{9D8B030D-6E8A-4147-A177-3AD203B41FA5}">
                      <a16:colId xmlns:a16="http://schemas.microsoft.com/office/drawing/2014/main" val="3279385477"/>
                    </a:ext>
                  </a:extLst>
                </a:gridCol>
                <a:gridCol w="2295152">
                  <a:extLst>
                    <a:ext uri="{9D8B030D-6E8A-4147-A177-3AD203B41FA5}">
                      <a16:colId xmlns:a16="http://schemas.microsoft.com/office/drawing/2014/main" val="334046504"/>
                    </a:ext>
                  </a:extLst>
                </a:gridCol>
              </a:tblGrid>
              <a:tr h="699579">
                <a:tc>
                  <a:txBody>
                    <a:bodyPr/>
                    <a:lstStyle/>
                    <a:p>
                      <a:pPr algn="l" fontAlgn="b"/>
                      <a:r>
                        <a:rPr lang="de-AT" sz="1100" u="none" strike="noStrike">
                          <a:effectLst/>
                        </a:rPr>
                        <a:t>Vorname</a:t>
                      </a:r>
                      <a:endParaRPr lang="de-A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dirty="0">
                          <a:effectLst/>
                        </a:rPr>
                        <a:t>Nachname</a:t>
                      </a:r>
                      <a:endParaRPr lang="de-AT"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Benutzername</a:t>
                      </a:r>
                      <a:endParaRPr lang="de-A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Kennwort_erstmalig</a:t>
                      </a:r>
                      <a:endParaRPr lang="de-A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100" u="none" strike="noStrike">
                          <a:effectLst/>
                        </a:rPr>
                        <a:t>Kennwort_NEU (zu vergeben bei erstem LogIn)</a:t>
                      </a:r>
                      <a:endParaRPr lang="de-DE"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Sicherheitsfrage - Geburtsstadt</a:t>
                      </a:r>
                      <a:endParaRPr lang="de-AT"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02373260"/>
                  </a:ext>
                </a:extLst>
              </a:tr>
              <a:tr h="252965">
                <a:tc>
                  <a:txBody>
                    <a:bodyPr/>
                    <a:lstStyle/>
                    <a:p>
                      <a:pPr algn="l" fontAlgn="b"/>
                      <a:r>
                        <a:rPr lang="de-AT" sz="1100" u="none" strike="noStrike">
                          <a:effectLst/>
                        </a:rPr>
                        <a:t>Dummy1</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Fortbildung_1</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25210883"/>
                  </a:ext>
                </a:extLst>
              </a:tr>
              <a:tr h="252965">
                <a:tc>
                  <a:txBody>
                    <a:bodyPr/>
                    <a:lstStyle/>
                    <a:p>
                      <a:pPr algn="l" fontAlgn="b"/>
                      <a:r>
                        <a:rPr lang="de-AT" sz="1100" u="none" strike="noStrike">
                          <a:effectLst/>
                        </a:rPr>
                        <a:t>Dummy2</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Fortbildung_2</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07112792"/>
                  </a:ext>
                </a:extLst>
              </a:tr>
              <a:tr h="252965">
                <a:tc>
                  <a:txBody>
                    <a:bodyPr/>
                    <a:lstStyle/>
                    <a:p>
                      <a:pPr algn="l" fontAlgn="b"/>
                      <a:r>
                        <a:rPr lang="de-AT" sz="1100" u="none" strike="noStrike">
                          <a:effectLst/>
                        </a:rPr>
                        <a:t>Dummy3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37656082"/>
                  </a:ext>
                </a:extLst>
              </a:tr>
              <a:tr h="252965">
                <a:tc>
                  <a:txBody>
                    <a:bodyPr/>
                    <a:lstStyle/>
                    <a:p>
                      <a:pPr algn="l" fontAlgn="b"/>
                      <a:r>
                        <a:rPr lang="de-AT" sz="1100" u="none" strike="noStrike">
                          <a:effectLst/>
                        </a:rPr>
                        <a:t>Dummy4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64656661"/>
                  </a:ext>
                </a:extLst>
              </a:tr>
              <a:tr h="252965">
                <a:tc>
                  <a:txBody>
                    <a:bodyPr/>
                    <a:lstStyle/>
                    <a:p>
                      <a:pPr algn="l" fontAlgn="b"/>
                      <a:r>
                        <a:rPr lang="de-AT" sz="1100" u="none" strike="noStrike">
                          <a:effectLst/>
                        </a:rPr>
                        <a:t>Dummy5</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Fortbildung_5</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309857"/>
                  </a:ext>
                </a:extLst>
              </a:tr>
              <a:tr h="252965">
                <a:tc>
                  <a:txBody>
                    <a:bodyPr/>
                    <a:lstStyle/>
                    <a:p>
                      <a:pPr algn="l" fontAlgn="b"/>
                      <a:r>
                        <a:rPr lang="de-AT" sz="1100" u="none" strike="noStrike">
                          <a:effectLst/>
                        </a:rPr>
                        <a:t>Dummy6</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Fortbildung_6</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12814021"/>
                  </a:ext>
                </a:extLst>
              </a:tr>
              <a:tr h="252965">
                <a:tc>
                  <a:txBody>
                    <a:bodyPr/>
                    <a:lstStyle/>
                    <a:p>
                      <a:pPr algn="l" fontAlgn="b"/>
                      <a:r>
                        <a:rPr lang="de-AT" sz="1100" u="none" strike="noStrike">
                          <a:effectLst/>
                        </a:rPr>
                        <a:t>Dummy7</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Fortbildung_7</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71777485"/>
                  </a:ext>
                </a:extLst>
              </a:tr>
              <a:tr h="252965">
                <a:tc>
                  <a:txBody>
                    <a:bodyPr/>
                    <a:lstStyle/>
                    <a:p>
                      <a:pPr algn="l" fontAlgn="b"/>
                      <a:r>
                        <a:rPr lang="de-AT" sz="1100" u="none" strike="noStrike">
                          <a:effectLst/>
                        </a:rPr>
                        <a:t>Dummy8</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Fortbildung_8</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2045845"/>
                  </a:ext>
                </a:extLst>
              </a:tr>
              <a:tr h="252965">
                <a:tc>
                  <a:txBody>
                    <a:bodyPr/>
                    <a:lstStyle/>
                    <a:p>
                      <a:pPr algn="l" fontAlgn="b"/>
                      <a:r>
                        <a:rPr lang="de-AT" sz="1100" u="none" strike="noStrike">
                          <a:effectLst/>
                        </a:rPr>
                        <a:t>Dummy9</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Fortbildung_9</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00440054"/>
                  </a:ext>
                </a:extLst>
              </a:tr>
              <a:tr h="252965">
                <a:tc>
                  <a:txBody>
                    <a:bodyPr/>
                    <a:lstStyle/>
                    <a:p>
                      <a:pPr algn="l" fontAlgn="b"/>
                      <a:r>
                        <a:rPr lang="de-AT" sz="1100" u="none" strike="noStrike">
                          <a:effectLst/>
                        </a:rPr>
                        <a:t>Dummy10</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Fortbildung_10</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57022299"/>
                  </a:ext>
                </a:extLst>
              </a:tr>
              <a:tr h="252965">
                <a:tc>
                  <a:txBody>
                    <a:bodyPr/>
                    <a:lstStyle/>
                    <a:p>
                      <a:pPr algn="l" fontAlgn="b"/>
                      <a:r>
                        <a:rPr lang="de-AT" sz="1100" u="none" strike="noStrike">
                          <a:effectLst/>
                        </a:rPr>
                        <a:t>Dummy11</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Fortbildung_11</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31323693"/>
                  </a:ext>
                </a:extLst>
              </a:tr>
              <a:tr h="252965">
                <a:tc>
                  <a:txBody>
                    <a:bodyPr/>
                    <a:lstStyle/>
                    <a:p>
                      <a:pPr algn="l" fontAlgn="b"/>
                      <a:r>
                        <a:rPr lang="de-AT" sz="1100" u="none" strike="noStrike">
                          <a:effectLst/>
                        </a:rPr>
                        <a:t>Dummy12</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Fortbildung_12</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0165294"/>
                  </a:ext>
                </a:extLst>
              </a:tr>
              <a:tr h="252965">
                <a:tc>
                  <a:txBody>
                    <a:bodyPr/>
                    <a:lstStyle/>
                    <a:p>
                      <a:pPr algn="l" fontAlgn="b"/>
                      <a:r>
                        <a:rPr lang="de-AT" sz="1100" u="none" strike="noStrike">
                          <a:effectLst/>
                        </a:rPr>
                        <a:t>Dummy13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Fortbildung_13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4315435"/>
                  </a:ext>
                </a:extLst>
              </a:tr>
              <a:tr h="252965">
                <a:tc>
                  <a:txBody>
                    <a:bodyPr/>
                    <a:lstStyle/>
                    <a:p>
                      <a:pPr algn="l" fontAlgn="b"/>
                      <a:r>
                        <a:rPr lang="de-AT" sz="1100" u="none" strike="noStrike">
                          <a:effectLst/>
                        </a:rPr>
                        <a:t>Dummy14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Fortbildung_14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Salzburg</a:t>
                      </a:r>
                      <a:endParaRPr lang="de-A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87511045"/>
                  </a:ext>
                </a:extLst>
              </a:tr>
              <a:tr h="252965">
                <a:tc>
                  <a:txBody>
                    <a:bodyPr/>
                    <a:lstStyle/>
                    <a:p>
                      <a:pPr algn="l" fontAlgn="b"/>
                      <a:r>
                        <a:rPr lang="de-AT" sz="1100" u="none" strike="noStrike">
                          <a:effectLst/>
                        </a:rPr>
                        <a:t>Dummy15</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dirty="0">
                          <a:effectLst/>
                        </a:rPr>
                        <a:t>Fortbildung</a:t>
                      </a:r>
                      <a:endParaRPr lang="de-AT"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Fortbildung_15</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Fortbildung123</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a:effectLst/>
                        </a:rPr>
                        <a:t>12AGOL-FB34</a:t>
                      </a:r>
                      <a:endParaRPr lang="de-A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AT" sz="1100" u="none" strike="noStrike" dirty="0">
                          <a:effectLst/>
                        </a:rPr>
                        <a:t>Salzburg</a:t>
                      </a:r>
                      <a:endParaRPr lang="de-AT"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22858058"/>
                  </a:ext>
                </a:extLst>
              </a:tr>
            </a:tbl>
          </a:graphicData>
        </a:graphic>
      </p:graphicFrame>
      <p:sp>
        <p:nvSpPr>
          <p:cNvPr id="4" name="Foliennummernplatzhalter 3">
            <a:extLst>
              <a:ext uri="{FF2B5EF4-FFF2-40B4-BE49-F238E27FC236}">
                <a16:creationId xmlns:a16="http://schemas.microsoft.com/office/drawing/2014/main" id="{10434745-304F-478D-87DB-7026C0BF160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20</a:t>
            </a:fld>
            <a:endParaRPr lang="en-GB"/>
          </a:p>
        </p:txBody>
      </p:sp>
      <p:sp>
        <p:nvSpPr>
          <p:cNvPr id="7" name="Textfeld 6">
            <a:extLst>
              <a:ext uri="{FF2B5EF4-FFF2-40B4-BE49-F238E27FC236}">
                <a16:creationId xmlns:a16="http://schemas.microsoft.com/office/drawing/2014/main" id="{F6EEB2C2-4C89-4242-99A4-89D6209BEC14}"/>
              </a:ext>
            </a:extLst>
          </p:cNvPr>
          <p:cNvSpPr txBox="1"/>
          <p:nvPr/>
        </p:nvSpPr>
        <p:spPr>
          <a:xfrm>
            <a:off x="533400" y="5891480"/>
            <a:ext cx="6946900" cy="464871"/>
          </a:xfrm>
          <a:prstGeom prst="rect">
            <a:avLst/>
          </a:prstGeom>
          <a:noFill/>
        </p:spPr>
        <p:txBody>
          <a:bodyPr wrap="square">
            <a:spAutoFit/>
          </a:bodyPr>
          <a:lstStyle/>
          <a:p>
            <a:pPr marL="0" lvl="0" indent="0" rtl="0">
              <a:lnSpc>
                <a:spcPct val="150000"/>
              </a:lnSpc>
              <a:spcBef>
                <a:spcPts val="0"/>
              </a:spcBef>
              <a:spcAft>
                <a:spcPts val="0"/>
              </a:spcAft>
              <a:buNone/>
            </a:pPr>
            <a:r>
              <a:rPr lang="en-GB" sz="1800" dirty="0" err="1">
                <a:latin typeface="Calibri"/>
                <a:cs typeface="Calibri"/>
              </a:rPr>
              <a:t>Passwort</a:t>
            </a:r>
            <a:r>
              <a:rPr lang="en-GB" sz="1800" dirty="0">
                <a:latin typeface="Calibri"/>
                <a:cs typeface="Calibri"/>
              </a:rPr>
              <a:t> für Fortbildung</a:t>
            </a:r>
            <a:r>
              <a:rPr lang="en-GB" dirty="0">
                <a:latin typeface="Calibri"/>
                <a:cs typeface="Calibri"/>
              </a:rPr>
              <a:t>_1 </a:t>
            </a:r>
            <a:r>
              <a:rPr lang="en-GB" dirty="0" err="1">
                <a:latin typeface="Calibri"/>
                <a:cs typeface="Calibri"/>
              </a:rPr>
              <a:t>wurde</a:t>
            </a:r>
            <a:r>
              <a:rPr lang="en-GB" dirty="0">
                <a:latin typeface="Calibri"/>
                <a:cs typeface="Calibri"/>
              </a:rPr>
              <a:t> </a:t>
            </a:r>
            <a:r>
              <a:rPr lang="en-GB" dirty="0" err="1">
                <a:latin typeface="Calibri"/>
                <a:cs typeface="Calibri"/>
              </a:rPr>
              <a:t>bereits</a:t>
            </a:r>
            <a:r>
              <a:rPr lang="en-GB" dirty="0">
                <a:latin typeface="Calibri"/>
                <a:cs typeface="Calibri"/>
              </a:rPr>
              <a:t> </a:t>
            </a:r>
            <a:r>
              <a:rPr lang="en-GB" dirty="0" err="1">
                <a:latin typeface="Calibri"/>
                <a:cs typeface="Calibri"/>
              </a:rPr>
              <a:t>geändert</a:t>
            </a:r>
            <a:r>
              <a:rPr lang="en-GB" dirty="0">
                <a:latin typeface="Calibri"/>
                <a:cs typeface="Calibri"/>
              </a:rPr>
              <a:t>! </a:t>
            </a:r>
            <a:endParaRPr lang="en-GB" sz="1800" dirty="0">
              <a:latin typeface="Calibri"/>
              <a:cs typeface="Calibri"/>
            </a:endParaRPr>
          </a:p>
        </p:txBody>
      </p:sp>
      <p:sp>
        <p:nvSpPr>
          <p:cNvPr id="8" name="Eckige Klammer rechts 7">
            <a:extLst>
              <a:ext uri="{FF2B5EF4-FFF2-40B4-BE49-F238E27FC236}">
                <a16:creationId xmlns:a16="http://schemas.microsoft.com/office/drawing/2014/main" id="{1837C4F1-0D32-425A-AD21-65AA681181BC}"/>
              </a:ext>
            </a:extLst>
          </p:cNvPr>
          <p:cNvSpPr/>
          <p:nvPr/>
        </p:nvSpPr>
        <p:spPr>
          <a:xfrm>
            <a:off x="2057400" y="1544058"/>
            <a:ext cx="114300" cy="419634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9" name="Eckige Klammer rechts 8">
            <a:extLst>
              <a:ext uri="{FF2B5EF4-FFF2-40B4-BE49-F238E27FC236}">
                <a16:creationId xmlns:a16="http://schemas.microsoft.com/office/drawing/2014/main" id="{15AE0929-5207-4187-8628-FCF95A9213B5}"/>
              </a:ext>
            </a:extLst>
          </p:cNvPr>
          <p:cNvSpPr/>
          <p:nvPr/>
        </p:nvSpPr>
        <p:spPr>
          <a:xfrm rot="10800000">
            <a:off x="628650" y="1567925"/>
            <a:ext cx="114300" cy="419634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Tree>
    <p:extLst>
      <p:ext uri="{BB962C8B-B14F-4D97-AF65-F5344CB8AC3E}">
        <p14:creationId xmlns:p14="http://schemas.microsoft.com/office/powerpoint/2010/main" val="1141572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ac5e1c9b11_0_68"/>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
        <p:nvSpPr>
          <p:cNvPr id="307" name="Google Shape;307;gac5e1c9b11_0_68"/>
          <p:cNvSpPr txBox="1"/>
          <p:nvPr/>
        </p:nvSpPr>
        <p:spPr>
          <a:xfrm>
            <a:off x="903750" y="2652579"/>
            <a:ext cx="7224900" cy="2406445"/>
          </a:xfrm>
          <a:prstGeom prst="rect">
            <a:avLst/>
          </a:prstGeom>
          <a:solidFill>
            <a:schemeClr val="lt1"/>
          </a:solid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r>
              <a:rPr lang="de-AT" sz="2600" dirty="0">
                <a:solidFill>
                  <a:schemeClr val="dk1"/>
                </a:solidFill>
                <a:latin typeface="Calibri"/>
                <a:ea typeface="Calibri"/>
                <a:cs typeface="Calibri"/>
                <a:sym typeface="Calibri"/>
              </a:rPr>
              <a:t>Feedback?</a:t>
            </a:r>
          </a:p>
          <a:p>
            <a:pPr marL="457200" marR="0" lvl="0" indent="0" algn="l" rtl="0">
              <a:spcBef>
                <a:spcPts val="0"/>
              </a:spcBef>
              <a:spcAft>
                <a:spcPts val="0"/>
              </a:spcAft>
              <a:buNone/>
            </a:pPr>
            <a:r>
              <a:rPr lang="de-AT" sz="2600" dirty="0">
                <a:solidFill>
                  <a:schemeClr val="dk1"/>
                </a:solidFill>
                <a:latin typeface="Calibri"/>
                <a:ea typeface="Calibri"/>
                <a:cs typeface="Calibri"/>
                <a:sym typeface="Calibri"/>
              </a:rPr>
              <a:t>Digitalisierung vs. „im Gespräch bleiben“</a:t>
            </a:r>
          </a:p>
          <a:p>
            <a:pPr marL="457200" marR="0" lvl="0" indent="0" algn="l" rtl="0">
              <a:spcBef>
                <a:spcPts val="0"/>
              </a:spcBef>
              <a:spcAft>
                <a:spcPts val="0"/>
              </a:spcAft>
              <a:buNone/>
            </a:pPr>
            <a:r>
              <a:rPr lang="de-AT" sz="2600" dirty="0">
                <a:solidFill>
                  <a:schemeClr val="dk1"/>
                </a:solidFill>
                <a:latin typeface="Calibri"/>
                <a:ea typeface="Calibri"/>
                <a:cs typeface="Calibri"/>
                <a:sym typeface="Calibri"/>
              </a:rPr>
              <a:t>Eigene Materialien teilen!</a:t>
            </a:r>
          </a:p>
          <a:p>
            <a:pPr marL="457200" marR="0" lvl="0" indent="0" algn="l" rtl="0">
              <a:spcBef>
                <a:spcPts val="0"/>
              </a:spcBef>
              <a:spcAft>
                <a:spcPts val="0"/>
              </a:spcAft>
              <a:buNone/>
            </a:pPr>
            <a:r>
              <a:rPr lang="de-AT" sz="2600" dirty="0">
                <a:solidFill>
                  <a:schemeClr val="dk1"/>
                </a:solidFill>
                <a:latin typeface="Calibri"/>
                <a:ea typeface="Calibri"/>
                <a:cs typeface="Calibri"/>
                <a:sym typeface="Calibri"/>
              </a:rPr>
              <a:t>Community, z.B. </a:t>
            </a:r>
            <a:r>
              <a:rPr lang="de-AT" sz="2600" dirty="0" err="1">
                <a:solidFill>
                  <a:schemeClr val="dk1"/>
                </a:solidFill>
                <a:latin typeface="Calibri"/>
                <a:ea typeface="Calibri"/>
                <a:cs typeface="Calibri"/>
                <a:sym typeface="Calibri"/>
              </a:rPr>
              <a:t>digital:earth:at</a:t>
            </a:r>
            <a:r>
              <a:rPr lang="de-AT" sz="2600" dirty="0">
                <a:solidFill>
                  <a:schemeClr val="dk1"/>
                </a:solidFill>
                <a:latin typeface="Calibri"/>
                <a:ea typeface="Calibri"/>
                <a:cs typeface="Calibri"/>
                <a:sym typeface="Calibri"/>
              </a:rPr>
              <a:t> </a:t>
            </a:r>
          </a:p>
          <a:p>
            <a:pPr marL="457200" marR="0" lvl="0" indent="0" algn="l" rtl="0">
              <a:spcBef>
                <a:spcPts val="0"/>
              </a:spcBef>
              <a:spcAft>
                <a:spcPts val="0"/>
              </a:spcAft>
              <a:buNone/>
            </a:pPr>
            <a:endParaRPr lang="de-AT" sz="2600" dirty="0">
              <a:solidFill>
                <a:schemeClr val="dk1"/>
              </a:solidFill>
              <a:latin typeface="Calibri"/>
              <a:ea typeface="Calibri"/>
              <a:cs typeface="Calibri"/>
              <a:sym typeface="Calibri"/>
            </a:endParaRPr>
          </a:p>
          <a:p>
            <a:pPr marL="457200" marR="0" lvl="0" indent="0" algn="ctr" rtl="0">
              <a:spcBef>
                <a:spcPts val="0"/>
              </a:spcBef>
              <a:spcAft>
                <a:spcPts val="0"/>
              </a:spcAft>
              <a:buNone/>
            </a:pPr>
            <a:r>
              <a:rPr lang="de-AT" sz="2600" dirty="0">
                <a:solidFill>
                  <a:schemeClr val="dk1"/>
                </a:solidFill>
                <a:latin typeface="Calibri"/>
                <a:ea typeface="Calibri"/>
                <a:cs typeface="Calibri"/>
                <a:sym typeface="Calibri"/>
              </a:rPr>
              <a:t>Auf Wiedersehen!</a:t>
            </a:r>
          </a:p>
          <a:p>
            <a:pPr marL="457200" marR="0" lvl="0" indent="0" algn="l" rtl="0">
              <a:spcBef>
                <a:spcPts val="0"/>
              </a:spcBef>
              <a:spcAft>
                <a:spcPts val="0"/>
              </a:spcAft>
              <a:buNone/>
            </a:pPr>
            <a:endParaRPr sz="2600" dirty="0">
              <a:solidFill>
                <a:schemeClr val="dk1"/>
              </a:solidFill>
              <a:latin typeface="Calibri"/>
              <a:ea typeface="Calibri"/>
              <a:cs typeface="Calibri"/>
              <a:sym typeface="Calibri"/>
            </a:endParaRPr>
          </a:p>
        </p:txBody>
      </p:sp>
      <p:sp>
        <p:nvSpPr>
          <p:cNvPr id="309" name="Google Shape;309;gac5e1c9b11_0_68"/>
          <p:cNvSpPr txBox="1"/>
          <p:nvPr/>
        </p:nvSpPr>
        <p:spPr>
          <a:xfrm>
            <a:off x="6254502" y="5837372"/>
            <a:ext cx="2465350" cy="701541"/>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Font typeface="Arial"/>
              <a:buNone/>
            </a:pPr>
            <a:r>
              <a:rPr lang="en-GB" sz="1800" dirty="0">
                <a:solidFill>
                  <a:schemeClr val="dk1"/>
                </a:solidFill>
                <a:latin typeface="Calibri"/>
                <a:ea typeface="Calibri"/>
                <a:cs typeface="Calibri"/>
                <a:sym typeface="Calibri"/>
              </a:rPr>
              <a:t>Michaela Lindner-Fally</a:t>
            </a:r>
            <a:endParaRPr sz="1800" dirty="0">
              <a:solidFill>
                <a:schemeClr val="dk1"/>
              </a:solidFill>
              <a:latin typeface="Calibri"/>
              <a:ea typeface="Calibri"/>
              <a:cs typeface="Calibri"/>
              <a:sym typeface="Calibri"/>
            </a:endParaRPr>
          </a:p>
        </p:txBody>
      </p:sp>
      <p:pic>
        <p:nvPicPr>
          <p:cNvPr id="310" name="Google Shape;310;gac5e1c9b11_0_68"/>
          <p:cNvPicPr preferRelativeResize="0"/>
          <p:nvPr/>
        </p:nvPicPr>
        <p:blipFill>
          <a:blip r:embed="rId3">
            <a:alphaModFix/>
          </a:blip>
          <a:stretch>
            <a:fillRect/>
          </a:stretch>
        </p:blipFill>
        <p:spPr>
          <a:xfrm>
            <a:off x="6239927" y="5056322"/>
            <a:ext cx="1171575" cy="781050"/>
          </a:xfrm>
          <a:prstGeom prst="rect">
            <a:avLst/>
          </a:prstGeom>
          <a:noFill/>
          <a:ln>
            <a:noFill/>
          </a:ln>
        </p:spPr>
      </p:pic>
      <p:pic>
        <p:nvPicPr>
          <p:cNvPr id="311" name="Google Shape;311;gac5e1c9b11_0_68"/>
          <p:cNvPicPr preferRelativeResize="0"/>
          <p:nvPr/>
        </p:nvPicPr>
        <p:blipFill>
          <a:blip r:embed="rId4">
            <a:alphaModFix/>
          </a:blip>
          <a:stretch>
            <a:fillRect/>
          </a:stretch>
        </p:blipFill>
        <p:spPr>
          <a:xfrm>
            <a:off x="7543750" y="5007566"/>
            <a:ext cx="971600" cy="701541"/>
          </a:xfrm>
          <a:prstGeom prst="rect">
            <a:avLst/>
          </a:prstGeom>
          <a:noFill/>
          <a:ln>
            <a:noFill/>
          </a:ln>
        </p:spPr>
      </p:pic>
      <p:pic>
        <p:nvPicPr>
          <p:cNvPr id="11" name="Google Shape;182;p1">
            <a:extLst>
              <a:ext uri="{FF2B5EF4-FFF2-40B4-BE49-F238E27FC236}">
                <a16:creationId xmlns:a16="http://schemas.microsoft.com/office/drawing/2014/main" id="{3856D35B-A987-49BE-A0F7-EF6EE7AE354E}"/>
              </a:ext>
            </a:extLst>
          </p:cNvPr>
          <p:cNvPicPr preferRelativeResize="0"/>
          <p:nvPr/>
        </p:nvPicPr>
        <p:blipFill>
          <a:blip r:embed="rId5">
            <a:alphaModFix/>
          </a:blip>
          <a:stretch>
            <a:fillRect/>
          </a:stretch>
        </p:blipFill>
        <p:spPr>
          <a:xfrm>
            <a:off x="290852" y="391168"/>
            <a:ext cx="1881427" cy="1718352"/>
          </a:xfrm>
          <a:prstGeom prst="rect">
            <a:avLst/>
          </a:prstGeom>
          <a:noFill/>
          <a:ln>
            <a:noFill/>
          </a:ln>
        </p:spPr>
      </p:pic>
      <p:pic>
        <p:nvPicPr>
          <p:cNvPr id="12" name="Grafik 11">
            <a:extLst>
              <a:ext uri="{FF2B5EF4-FFF2-40B4-BE49-F238E27FC236}">
                <a16:creationId xmlns:a16="http://schemas.microsoft.com/office/drawing/2014/main" id="{18C93B44-B7A4-4957-A053-9CA2C19344AA}"/>
              </a:ext>
            </a:extLst>
          </p:cNvPr>
          <p:cNvPicPr>
            <a:picLocks noChangeAspect="1"/>
          </p:cNvPicPr>
          <p:nvPr/>
        </p:nvPicPr>
        <p:blipFill rotWithShape="1">
          <a:blip r:embed="rId6"/>
          <a:srcRect l="3872" t="52778" r="78815" b="14350"/>
          <a:stretch/>
        </p:blipFill>
        <p:spPr>
          <a:xfrm>
            <a:off x="7348245" y="367087"/>
            <a:ext cx="1654139" cy="17665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4A54A-0E54-4DC2-845F-2C324AB04126}"/>
              </a:ext>
            </a:extLst>
          </p:cNvPr>
          <p:cNvSpPr>
            <a:spLocks noGrp="1"/>
          </p:cNvSpPr>
          <p:nvPr>
            <p:ph type="title"/>
          </p:nvPr>
        </p:nvSpPr>
        <p:spPr>
          <a:xfrm>
            <a:off x="628650" y="269303"/>
            <a:ext cx="7886700" cy="1477304"/>
          </a:xfrm>
        </p:spPr>
        <p:txBody>
          <a:bodyPr>
            <a:normAutofit/>
          </a:bodyPr>
          <a:lstStyle/>
          <a:p>
            <a:r>
              <a:rPr lang="de-AT" sz="3600" b="1" dirty="0">
                <a:latin typeface="Calibri"/>
                <a:ea typeface="+mn-ea"/>
                <a:cs typeface="Calibri"/>
              </a:rPr>
              <a:t>Programm heute</a:t>
            </a:r>
          </a:p>
        </p:txBody>
      </p:sp>
      <p:sp>
        <p:nvSpPr>
          <p:cNvPr id="3" name="Inhaltsplatzhalter 2">
            <a:extLst>
              <a:ext uri="{FF2B5EF4-FFF2-40B4-BE49-F238E27FC236}">
                <a16:creationId xmlns:a16="http://schemas.microsoft.com/office/drawing/2014/main" id="{566506A4-2E71-4AEF-A40B-FFD4DDF416F4}"/>
              </a:ext>
            </a:extLst>
          </p:cNvPr>
          <p:cNvSpPr>
            <a:spLocks noGrp="1"/>
          </p:cNvSpPr>
          <p:nvPr>
            <p:ph idx="1"/>
          </p:nvPr>
        </p:nvSpPr>
        <p:spPr/>
        <p:txBody>
          <a:bodyPr/>
          <a:lstStyle/>
          <a:p>
            <a:r>
              <a:rPr lang="de-AT" sz="2400" b="1" dirty="0">
                <a:latin typeface="Calibri"/>
                <a:cs typeface="Calibri"/>
              </a:rPr>
              <a:t>Allgemeine Gedanken zum Lernen mit Geoinformation</a:t>
            </a:r>
          </a:p>
          <a:p>
            <a:r>
              <a:rPr lang="de-AT" sz="2400" b="1" dirty="0">
                <a:latin typeface="Calibri"/>
                <a:cs typeface="Calibri"/>
              </a:rPr>
              <a:t>Konzepte zum Lernen mit Geoinformation, praktische Beispiele</a:t>
            </a:r>
          </a:p>
          <a:p>
            <a:r>
              <a:rPr lang="de-AT" sz="2400" b="1" dirty="0">
                <a:latin typeface="Calibri"/>
                <a:cs typeface="Calibri"/>
              </a:rPr>
              <a:t>Praktisches Arbeiten</a:t>
            </a:r>
          </a:p>
        </p:txBody>
      </p:sp>
      <p:sp>
        <p:nvSpPr>
          <p:cNvPr id="4" name="Foliennummernplatzhalter 3">
            <a:extLst>
              <a:ext uri="{FF2B5EF4-FFF2-40B4-BE49-F238E27FC236}">
                <a16:creationId xmlns:a16="http://schemas.microsoft.com/office/drawing/2014/main" id="{EA41C0C9-5F74-4138-A0CA-4A3345367C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3</a:t>
            </a:fld>
            <a:endParaRPr lang="en-GB"/>
          </a:p>
        </p:txBody>
      </p:sp>
      <p:pic>
        <p:nvPicPr>
          <p:cNvPr id="6" name="Grafik 5">
            <a:extLst>
              <a:ext uri="{FF2B5EF4-FFF2-40B4-BE49-F238E27FC236}">
                <a16:creationId xmlns:a16="http://schemas.microsoft.com/office/drawing/2014/main" id="{BEA27AC2-2B30-46F0-9DB6-08E6D6F44522}"/>
              </a:ext>
            </a:extLst>
          </p:cNvPr>
          <p:cNvPicPr>
            <a:picLocks noChangeAspect="1"/>
          </p:cNvPicPr>
          <p:nvPr/>
        </p:nvPicPr>
        <p:blipFill rotWithShape="1">
          <a:blip r:embed="rId3"/>
          <a:srcRect l="787" t="27078" r="32247" b="10400"/>
          <a:stretch/>
        </p:blipFill>
        <p:spPr>
          <a:xfrm>
            <a:off x="2671280" y="3505664"/>
            <a:ext cx="6123399" cy="3215812"/>
          </a:xfrm>
          <a:prstGeom prst="rect">
            <a:avLst/>
          </a:prstGeom>
        </p:spPr>
      </p:pic>
    </p:spTree>
    <p:extLst>
      <p:ext uri="{BB962C8B-B14F-4D97-AF65-F5344CB8AC3E}">
        <p14:creationId xmlns:p14="http://schemas.microsoft.com/office/powerpoint/2010/main" val="270791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4A54A-0E54-4DC2-845F-2C324AB04126}"/>
              </a:ext>
            </a:extLst>
          </p:cNvPr>
          <p:cNvSpPr>
            <a:spLocks noGrp="1"/>
          </p:cNvSpPr>
          <p:nvPr>
            <p:ph type="title"/>
          </p:nvPr>
        </p:nvSpPr>
        <p:spPr>
          <a:xfrm>
            <a:off x="628650" y="269303"/>
            <a:ext cx="7886700" cy="1477304"/>
          </a:xfrm>
        </p:spPr>
        <p:txBody>
          <a:bodyPr>
            <a:normAutofit/>
          </a:bodyPr>
          <a:lstStyle/>
          <a:p>
            <a:r>
              <a:rPr lang="de-AT" sz="3600" b="1">
                <a:latin typeface="Calibri"/>
                <a:ea typeface="+mn-ea"/>
                <a:cs typeface="Calibri"/>
              </a:rPr>
              <a:t>Lernen mit Geoinformation: Warum?</a:t>
            </a:r>
            <a:endParaRPr lang="de-AT" sz="3600" b="1" dirty="0">
              <a:latin typeface="Calibri"/>
              <a:ea typeface="+mn-ea"/>
              <a:cs typeface="Calibri"/>
            </a:endParaRPr>
          </a:p>
        </p:txBody>
      </p:sp>
      <p:sp>
        <p:nvSpPr>
          <p:cNvPr id="3" name="Inhaltsplatzhalter 2">
            <a:extLst>
              <a:ext uri="{FF2B5EF4-FFF2-40B4-BE49-F238E27FC236}">
                <a16:creationId xmlns:a16="http://schemas.microsoft.com/office/drawing/2014/main" id="{566506A4-2E71-4AEF-A40B-FFD4DDF416F4}"/>
              </a:ext>
            </a:extLst>
          </p:cNvPr>
          <p:cNvSpPr>
            <a:spLocks noGrp="1"/>
          </p:cNvSpPr>
          <p:nvPr>
            <p:ph idx="1"/>
          </p:nvPr>
        </p:nvSpPr>
        <p:spPr/>
        <p:txBody>
          <a:bodyPr>
            <a:normAutofit/>
          </a:bodyPr>
          <a:lstStyle/>
          <a:p>
            <a:endParaRPr lang="de-AT" sz="2400" b="1" dirty="0">
              <a:latin typeface="Calibri"/>
              <a:cs typeface="Calibri"/>
            </a:endParaRPr>
          </a:p>
        </p:txBody>
      </p:sp>
      <p:sp>
        <p:nvSpPr>
          <p:cNvPr id="4" name="Foliennummernplatzhalter 3">
            <a:extLst>
              <a:ext uri="{FF2B5EF4-FFF2-40B4-BE49-F238E27FC236}">
                <a16:creationId xmlns:a16="http://schemas.microsoft.com/office/drawing/2014/main" id="{EA41C0C9-5F74-4138-A0CA-4A3345367C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4</a:t>
            </a:fld>
            <a:endParaRPr lang="en-GB"/>
          </a:p>
        </p:txBody>
      </p:sp>
    </p:spTree>
    <p:extLst>
      <p:ext uri="{BB962C8B-B14F-4D97-AF65-F5344CB8AC3E}">
        <p14:creationId xmlns:p14="http://schemas.microsoft.com/office/powerpoint/2010/main" val="102288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4A54A-0E54-4DC2-845F-2C324AB04126}"/>
              </a:ext>
            </a:extLst>
          </p:cNvPr>
          <p:cNvSpPr>
            <a:spLocks noGrp="1"/>
          </p:cNvSpPr>
          <p:nvPr>
            <p:ph type="title"/>
          </p:nvPr>
        </p:nvSpPr>
        <p:spPr>
          <a:xfrm>
            <a:off x="628650" y="269303"/>
            <a:ext cx="7886700" cy="1477304"/>
          </a:xfrm>
        </p:spPr>
        <p:txBody>
          <a:bodyPr>
            <a:normAutofit/>
          </a:bodyPr>
          <a:lstStyle/>
          <a:p>
            <a:r>
              <a:rPr lang="de-AT" sz="3600" b="1" dirty="0">
                <a:latin typeface="Calibri"/>
                <a:ea typeface="+mn-ea"/>
                <a:cs typeface="Calibri"/>
              </a:rPr>
              <a:t>Lernen mit Geoinformation: Warum?</a:t>
            </a:r>
          </a:p>
        </p:txBody>
      </p:sp>
      <p:graphicFrame>
        <p:nvGraphicFramePr>
          <p:cNvPr id="6" name="Inhaltsplatzhalter 2">
            <a:extLst>
              <a:ext uri="{FF2B5EF4-FFF2-40B4-BE49-F238E27FC236}">
                <a16:creationId xmlns:a16="http://schemas.microsoft.com/office/drawing/2014/main" id="{F6D8B27B-5996-4826-9BD2-90382FFD2E65}"/>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EA41C0C9-5F74-4138-A0CA-4A3345367C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spTree>
    <p:extLst>
      <p:ext uri="{BB962C8B-B14F-4D97-AF65-F5344CB8AC3E}">
        <p14:creationId xmlns:p14="http://schemas.microsoft.com/office/powerpoint/2010/main" val="1541903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4A54A-0E54-4DC2-845F-2C324AB04126}"/>
              </a:ext>
            </a:extLst>
          </p:cNvPr>
          <p:cNvSpPr>
            <a:spLocks noGrp="1"/>
          </p:cNvSpPr>
          <p:nvPr>
            <p:ph type="title"/>
          </p:nvPr>
        </p:nvSpPr>
        <p:spPr>
          <a:xfrm>
            <a:off x="3724072" y="629268"/>
            <a:ext cx="4939868" cy="1286160"/>
          </a:xfrm>
        </p:spPr>
        <p:txBody>
          <a:bodyPr anchor="b">
            <a:normAutofit/>
          </a:bodyPr>
          <a:lstStyle/>
          <a:p>
            <a:r>
              <a:rPr lang="de-AT" b="1">
                <a:latin typeface="Calibri"/>
                <a:ea typeface="+mn-ea"/>
                <a:cs typeface="Calibri"/>
              </a:rPr>
              <a:t>Lernen mit Geoinformation: Wie?</a:t>
            </a:r>
          </a:p>
        </p:txBody>
      </p:sp>
      <p:sp>
        <p:nvSpPr>
          <p:cNvPr id="3" name="Inhaltsplatzhalter 2">
            <a:extLst>
              <a:ext uri="{FF2B5EF4-FFF2-40B4-BE49-F238E27FC236}">
                <a16:creationId xmlns:a16="http://schemas.microsoft.com/office/drawing/2014/main" id="{566506A4-2E71-4AEF-A40B-FFD4DDF416F4}"/>
              </a:ext>
            </a:extLst>
          </p:cNvPr>
          <p:cNvSpPr>
            <a:spLocks noGrp="1"/>
          </p:cNvSpPr>
          <p:nvPr>
            <p:ph idx="1"/>
          </p:nvPr>
        </p:nvSpPr>
        <p:spPr>
          <a:xfrm>
            <a:off x="3724073" y="2438400"/>
            <a:ext cx="4939867" cy="3785419"/>
          </a:xfrm>
        </p:spPr>
        <p:txBody>
          <a:bodyPr>
            <a:normAutofit/>
          </a:bodyPr>
          <a:lstStyle/>
          <a:p>
            <a:r>
              <a:rPr lang="de-AT" sz="1700" b="1" dirty="0">
                <a:latin typeface="Calibri"/>
                <a:cs typeface="Calibri"/>
              </a:rPr>
              <a:t>Lernen ÜBER Geoinformation, GIS, Geoinformatik </a:t>
            </a:r>
          </a:p>
          <a:p>
            <a:r>
              <a:rPr lang="de-AT" sz="1700" b="1" dirty="0">
                <a:latin typeface="Calibri"/>
                <a:cs typeface="Calibri"/>
              </a:rPr>
              <a:t>Lernen MIT Geoinformation</a:t>
            </a:r>
          </a:p>
          <a:p>
            <a:r>
              <a:rPr lang="de-AT" sz="1700" b="1" dirty="0">
                <a:latin typeface="Calibri"/>
                <a:cs typeface="Calibri"/>
              </a:rPr>
              <a:t>Schülerzentriert?</a:t>
            </a:r>
          </a:p>
          <a:p>
            <a:r>
              <a:rPr lang="de-AT" sz="1700" b="1" dirty="0">
                <a:latin typeface="Calibri"/>
                <a:cs typeface="Calibri"/>
              </a:rPr>
              <a:t>Aktives Lernen? Projektunterricht?</a:t>
            </a:r>
          </a:p>
          <a:p>
            <a:r>
              <a:rPr lang="de-AT" sz="1700" b="1" dirty="0">
                <a:latin typeface="Calibri"/>
                <a:cs typeface="Calibri"/>
              </a:rPr>
              <a:t>Kritisches Denken? Räumliches Denken?</a:t>
            </a:r>
          </a:p>
          <a:p>
            <a:r>
              <a:rPr lang="de-AT" sz="1700" b="1" dirty="0">
                <a:latin typeface="Calibri"/>
                <a:cs typeface="Calibri"/>
              </a:rPr>
              <a:t>Unterschiedliche Lernmodelle und Vorgehensweisen</a:t>
            </a:r>
          </a:p>
          <a:p>
            <a:r>
              <a:rPr lang="de-AT" sz="1700" b="1" dirty="0">
                <a:latin typeface="Calibri"/>
                <a:cs typeface="Calibri"/>
              </a:rPr>
              <a:t>Prozessorientiert vs. Ergebnisorientiert </a:t>
            </a:r>
          </a:p>
          <a:p>
            <a:r>
              <a:rPr lang="de-AT" sz="1700" b="1" dirty="0">
                <a:latin typeface="Calibri"/>
                <a:cs typeface="Calibri"/>
              </a:rPr>
              <a:t>Lernziele formulieren! Und Nicht-Ziele</a:t>
            </a:r>
          </a:p>
          <a:p>
            <a:r>
              <a:rPr lang="de-AT" sz="1700" b="1" dirty="0">
                <a:latin typeface="Calibri"/>
                <a:cs typeface="Calibri"/>
              </a:rPr>
              <a:t>Den ersten Schritt machen, vernetzen, dazulernen – Nobody </a:t>
            </a:r>
            <a:r>
              <a:rPr lang="de-AT" sz="1700" b="1" dirty="0" err="1">
                <a:latin typeface="Calibri"/>
                <a:cs typeface="Calibri"/>
              </a:rPr>
              <a:t>is</a:t>
            </a:r>
            <a:r>
              <a:rPr lang="de-AT" sz="1700" b="1" dirty="0">
                <a:latin typeface="Calibri"/>
                <a:cs typeface="Calibri"/>
              </a:rPr>
              <a:t> </a:t>
            </a:r>
            <a:r>
              <a:rPr lang="de-AT" sz="1700" b="1" dirty="0" err="1">
                <a:latin typeface="Calibri"/>
                <a:cs typeface="Calibri"/>
              </a:rPr>
              <a:t>perfect</a:t>
            </a:r>
            <a:r>
              <a:rPr lang="de-AT" sz="1700" b="1" dirty="0">
                <a:latin typeface="Calibri"/>
                <a:cs typeface="Calibri"/>
              </a:rPr>
              <a:t>.</a:t>
            </a:r>
          </a:p>
        </p:txBody>
      </p:sp>
      <p:pic>
        <p:nvPicPr>
          <p:cNvPr id="6" name="Picture 5" descr="Aufnahme des Planeten Erde aus dem Weltraum">
            <a:extLst>
              <a:ext uri="{FF2B5EF4-FFF2-40B4-BE49-F238E27FC236}">
                <a16:creationId xmlns:a16="http://schemas.microsoft.com/office/drawing/2014/main" id="{1055AA2D-FACB-4800-B1D0-1B9AFA0A706E}"/>
              </a:ext>
            </a:extLst>
          </p:cNvPr>
          <p:cNvPicPr>
            <a:picLocks noChangeAspect="1"/>
          </p:cNvPicPr>
          <p:nvPr/>
        </p:nvPicPr>
        <p:blipFill rotWithShape="1">
          <a:blip r:embed="rId3"/>
          <a:srcRect l="63474" r="3447" b="1"/>
          <a:stretch/>
        </p:blipFill>
        <p:spPr>
          <a:xfrm>
            <a:off x="20" y="10"/>
            <a:ext cx="3476673"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71AFBE"/>
            </a:solidFill>
          </a:ln>
        </p:spPr>
        <p:style>
          <a:lnRef idx="1">
            <a:schemeClr val="accent1"/>
          </a:lnRef>
          <a:fillRef idx="0">
            <a:schemeClr val="accent1"/>
          </a:fillRef>
          <a:effectRef idx="0">
            <a:schemeClr val="accent1"/>
          </a:effectRef>
          <a:fontRef idx="minor">
            <a:schemeClr val="tx1"/>
          </a:fontRef>
        </p:style>
      </p:cxnSp>
      <p:sp>
        <p:nvSpPr>
          <p:cNvPr id="4" name="Foliennummernplatzhalter 3">
            <a:extLst>
              <a:ext uri="{FF2B5EF4-FFF2-40B4-BE49-F238E27FC236}">
                <a16:creationId xmlns:a16="http://schemas.microsoft.com/office/drawing/2014/main" id="{EA41C0C9-5F74-4138-A0CA-4A3345367CFE}"/>
              </a:ext>
            </a:extLst>
          </p:cNvPr>
          <p:cNvSpPr>
            <a:spLocks noGrp="1"/>
          </p:cNvSpPr>
          <p:nvPr>
            <p:ph type="sldNum" sz="quarter" idx="12"/>
          </p:nvPr>
        </p:nvSpPr>
        <p:spPr>
          <a:xfrm>
            <a:off x="7625281" y="6356350"/>
            <a:ext cx="890069" cy="365125"/>
          </a:xfrm>
        </p:spPr>
        <p:txBody>
          <a:bodyP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6</a:t>
            </a:fld>
            <a:endParaRPr lang="en-GB"/>
          </a:p>
        </p:txBody>
      </p:sp>
    </p:spTree>
    <p:extLst>
      <p:ext uri="{BB962C8B-B14F-4D97-AF65-F5344CB8AC3E}">
        <p14:creationId xmlns:p14="http://schemas.microsoft.com/office/powerpoint/2010/main" val="1892648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gac5e1c9b11_0_29"/>
          <p:cNvSpPr txBox="1">
            <a:spLocks noGrp="1"/>
          </p:cNvSpPr>
          <p:nvPr>
            <p:ph type="subTitle" idx="1"/>
          </p:nvPr>
        </p:nvSpPr>
        <p:spPr>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a:p>
        </p:txBody>
      </p:sp>
      <p:sp>
        <p:nvSpPr>
          <p:cNvPr id="192" name="Google Shape;192;gac5e1c9b11_0_29"/>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
        <p:nvSpPr>
          <p:cNvPr id="193" name="Google Shape;193;gac5e1c9b11_0_29"/>
          <p:cNvSpPr txBox="1"/>
          <p:nvPr/>
        </p:nvSpPr>
        <p:spPr>
          <a:xfrm>
            <a:off x="537494" y="875174"/>
            <a:ext cx="6943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dirty="0"/>
              <a:t> GI-Learner – GI-Pedagogy</a:t>
            </a:r>
            <a:endParaRPr dirty="0"/>
          </a:p>
        </p:txBody>
      </p:sp>
      <p:sp>
        <p:nvSpPr>
          <p:cNvPr id="194" name="Google Shape;194;gac5e1c9b11_0_29"/>
          <p:cNvSpPr txBox="1"/>
          <p:nvPr/>
        </p:nvSpPr>
        <p:spPr>
          <a:xfrm>
            <a:off x="571275" y="1427175"/>
            <a:ext cx="7752600" cy="4423800"/>
          </a:xfrm>
          <a:prstGeom prst="rect">
            <a:avLst/>
          </a:prstGeom>
          <a:solidFill>
            <a:srgbClr val="FFFFFF"/>
          </a:solid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SzPts val="2400"/>
              <a:buFont typeface="Calibri"/>
              <a:buChar char="●"/>
            </a:pPr>
            <a:r>
              <a:rPr lang="en-GB" sz="2400" b="1" dirty="0">
                <a:latin typeface="Calibri"/>
                <a:ea typeface="Calibri"/>
                <a:cs typeface="Calibri"/>
                <a:sym typeface="Calibri"/>
              </a:rPr>
              <a:t>Innovative Pedagogical Model for Teaching with GI</a:t>
            </a:r>
            <a:endParaRPr sz="2400" b="1" dirty="0">
              <a:latin typeface="Calibri"/>
              <a:ea typeface="Calibri"/>
              <a:cs typeface="Calibri"/>
              <a:sym typeface="Calibri"/>
            </a:endParaRPr>
          </a:p>
          <a:p>
            <a:pPr marL="457200" marR="0" lvl="0" indent="-381000" algn="l" rtl="0">
              <a:lnSpc>
                <a:spcPct val="100000"/>
              </a:lnSpc>
              <a:spcBef>
                <a:spcPts val="0"/>
              </a:spcBef>
              <a:spcAft>
                <a:spcPts val="0"/>
              </a:spcAft>
              <a:buSzPts val="2400"/>
              <a:buFont typeface="Calibri"/>
              <a:buChar char="●"/>
            </a:pPr>
            <a:r>
              <a:rPr lang="en-GB" sz="2400" b="1" dirty="0">
                <a:latin typeface="Calibri"/>
                <a:ea typeface="Calibri"/>
                <a:cs typeface="Calibri"/>
                <a:sym typeface="Calibri"/>
              </a:rPr>
              <a:t>Toolkit of innovative pedagogical approaches to teaching with GIS</a:t>
            </a:r>
            <a:endParaRPr sz="2400" b="1" dirty="0">
              <a:latin typeface="Calibri"/>
              <a:ea typeface="Calibri"/>
              <a:cs typeface="Calibri"/>
              <a:sym typeface="Calibri"/>
            </a:endParaRPr>
          </a:p>
          <a:p>
            <a:pPr marL="457200" marR="0" lvl="0" indent="-381000" algn="l" rtl="0">
              <a:lnSpc>
                <a:spcPct val="100000"/>
              </a:lnSpc>
              <a:spcBef>
                <a:spcPts val="0"/>
              </a:spcBef>
              <a:spcAft>
                <a:spcPts val="0"/>
              </a:spcAft>
              <a:buSzPts val="2400"/>
              <a:buFont typeface="Calibri"/>
              <a:buChar char="●"/>
            </a:pPr>
            <a:r>
              <a:rPr lang="en-GB" sz="2400" b="1" dirty="0">
                <a:latin typeface="Calibri"/>
                <a:ea typeface="Calibri"/>
                <a:cs typeface="Calibri"/>
                <a:sym typeface="Calibri"/>
              </a:rPr>
              <a:t>Teacher training course with innovative pedagogical approaches to teaching with GIS</a:t>
            </a:r>
            <a:endParaRPr sz="2400" b="1" dirty="0">
              <a:latin typeface="Calibri"/>
              <a:ea typeface="Calibri"/>
              <a:cs typeface="Calibri"/>
              <a:sym typeface="Calibri"/>
            </a:endParaRPr>
          </a:p>
          <a:p>
            <a:pPr marL="457200" marR="0" lvl="0" indent="-381000" algn="l" rtl="0">
              <a:lnSpc>
                <a:spcPct val="100000"/>
              </a:lnSpc>
              <a:spcBef>
                <a:spcPts val="0"/>
              </a:spcBef>
              <a:spcAft>
                <a:spcPts val="0"/>
              </a:spcAft>
              <a:buSzPts val="2400"/>
              <a:buFont typeface="Calibri"/>
              <a:buChar char="●"/>
            </a:pPr>
            <a:r>
              <a:rPr lang="en-GB" sz="2400" b="1" dirty="0">
                <a:latin typeface="Calibri"/>
                <a:ea typeface="Calibri"/>
                <a:cs typeface="Calibri"/>
                <a:sym typeface="Calibri"/>
              </a:rPr>
              <a:t>Case studies and digital exhibition of outcomes and findings</a:t>
            </a:r>
            <a:endParaRPr sz="2400" b="1" dirty="0">
              <a:latin typeface="Calibri"/>
              <a:ea typeface="Calibri"/>
              <a:cs typeface="Calibri"/>
              <a:sym typeface="Calibri"/>
            </a:endParaRPr>
          </a:p>
          <a:p>
            <a:pPr marL="457200" marR="0" lvl="0" indent="-381000" algn="l" rtl="0">
              <a:lnSpc>
                <a:spcPct val="100000"/>
              </a:lnSpc>
              <a:spcBef>
                <a:spcPts val="0"/>
              </a:spcBef>
              <a:spcAft>
                <a:spcPts val="0"/>
              </a:spcAft>
              <a:buSzPts val="2400"/>
              <a:buFont typeface="Calibri"/>
              <a:buChar char="●"/>
            </a:pPr>
            <a:r>
              <a:rPr lang="en-GB" sz="2400" b="1" dirty="0">
                <a:latin typeface="Calibri"/>
                <a:ea typeface="Calibri"/>
                <a:cs typeface="Calibri"/>
                <a:sym typeface="Calibri"/>
              </a:rPr>
              <a:t>Further discussion</a:t>
            </a:r>
            <a:endParaRPr sz="2400" b="1" dirty="0">
              <a:latin typeface="Calibri"/>
              <a:ea typeface="Calibri"/>
              <a:cs typeface="Calibri"/>
              <a:sym typeface="Calibri"/>
            </a:endParaRPr>
          </a:p>
        </p:txBody>
      </p:sp>
      <p:pic>
        <p:nvPicPr>
          <p:cNvPr id="195" name="Google Shape;195;gac5e1c9b11_0_29"/>
          <p:cNvPicPr preferRelativeResize="0"/>
          <p:nvPr/>
        </p:nvPicPr>
        <p:blipFill>
          <a:blip r:embed="rId3">
            <a:alphaModFix/>
          </a:blip>
          <a:stretch>
            <a:fillRect/>
          </a:stretch>
        </p:blipFill>
        <p:spPr>
          <a:xfrm>
            <a:off x="7690975" y="309250"/>
            <a:ext cx="1242900" cy="1135175"/>
          </a:xfrm>
          <a:prstGeom prst="rect">
            <a:avLst/>
          </a:prstGeom>
          <a:noFill/>
          <a:ln>
            <a:noFill/>
          </a:ln>
        </p:spPr>
      </p:pic>
      <p:pic>
        <p:nvPicPr>
          <p:cNvPr id="202" name="Google Shape;202;gac5e1c9b11_0_29"/>
          <p:cNvPicPr preferRelativeResize="0"/>
          <p:nvPr/>
        </p:nvPicPr>
        <p:blipFill rotWithShape="1">
          <a:blip r:embed="rId4">
            <a:alphaModFix/>
          </a:blip>
          <a:srcRect/>
          <a:stretch/>
        </p:blipFill>
        <p:spPr>
          <a:xfrm>
            <a:off x="-862600" y="5289550"/>
            <a:ext cx="2133660" cy="1600225"/>
          </a:xfrm>
          <a:prstGeom prst="rect">
            <a:avLst/>
          </a:prstGeom>
          <a:noFill/>
          <a:ln>
            <a:noFill/>
          </a:ln>
        </p:spPr>
      </p:pic>
      <p:pic>
        <p:nvPicPr>
          <p:cNvPr id="203" name="Google Shape;203;gac5e1c9b11_0_29"/>
          <p:cNvPicPr preferRelativeResize="0"/>
          <p:nvPr/>
        </p:nvPicPr>
        <p:blipFill rotWithShape="1">
          <a:blip r:embed="rId5">
            <a:alphaModFix/>
          </a:blip>
          <a:srcRect t="27040" b="11447"/>
          <a:stretch/>
        </p:blipFill>
        <p:spPr>
          <a:xfrm>
            <a:off x="813300" y="5289550"/>
            <a:ext cx="3468625" cy="1600225"/>
          </a:xfrm>
          <a:prstGeom prst="rect">
            <a:avLst/>
          </a:prstGeom>
          <a:noFill/>
          <a:ln>
            <a:noFill/>
          </a:ln>
        </p:spPr>
      </p:pic>
      <p:pic>
        <p:nvPicPr>
          <p:cNvPr id="204" name="Google Shape;204;gac5e1c9b11_0_29"/>
          <p:cNvPicPr preferRelativeResize="0"/>
          <p:nvPr/>
        </p:nvPicPr>
        <p:blipFill rotWithShape="1">
          <a:blip r:embed="rId6">
            <a:alphaModFix/>
          </a:blip>
          <a:srcRect t="18288" b="14942"/>
          <a:stretch/>
        </p:blipFill>
        <p:spPr>
          <a:xfrm>
            <a:off x="5975849" y="5289550"/>
            <a:ext cx="3195450" cy="1600225"/>
          </a:xfrm>
          <a:prstGeom prst="rect">
            <a:avLst/>
          </a:prstGeom>
          <a:noFill/>
          <a:ln>
            <a:noFill/>
          </a:ln>
        </p:spPr>
      </p:pic>
      <p:pic>
        <p:nvPicPr>
          <p:cNvPr id="205" name="Google Shape;205;gac5e1c9b11_0_29"/>
          <p:cNvPicPr preferRelativeResize="0"/>
          <p:nvPr/>
        </p:nvPicPr>
        <p:blipFill rotWithShape="1">
          <a:blip r:embed="rId7">
            <a:alphaModFix/>
          </a:blip>
          <a:srcRect/>
          <a:stretch/>
        </p:blipFill>
        <p:spPr>
          <a:xfrm>
            <a:off x="4049873" y="5289552"/>
            <a:ext cx="2133600" cy="1600216"/>
          </a:xfrm>
          <a:prstGeom prst="rect">
            <a:avLst/>
          </a:prstGeom>
          <a:noFill/>
          <a:ln>
            <a:noFill/>
          </a:ln>
        </p:spPr>
      </p:pic>
      <p:pic>
        <p:nvPicPr>
          <p:cNvPr id="206" name="Google Shape;206;gac5e1c9b11_0_29"/>
          <p:cNvPicPr preferRelativeResize="0"/>
          <p:nvPr/>
        </p:nvPicPr>
        <p:blipFill rotWithShape="1">
          <a:blip r:embed="rId8">
            <a:alphaModFix/>
          </a:blip>
          <a:srcRect/>
          <a:stretch/>
        </p:blipFill>
        <p:spPr>
          <a:xfrm>
            <a:off x="7983190" y="1462962"/>
            <a:ext cx="971598" cy="1978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210"/>
        <p:cNvGrpSpPr/>
        <p:nvPr/>
      </p:nvGrpSpPr>
      <p:grpSpPr>
        <a:xfrm>
          <a:off x="0" y="0"/>
          <a:ext cx="0" cy="0"/>
          <a:chOff x="0" y="0"/>
          <a:chExt cx="0" cy="0"/>
        </a:xfrm>
      </p:grpSpPr>
      <p:sp>
        <p:nvSpPr>
          <p:cNvPr id="211" name="Google Shape;21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
        <p:nvSpPr>
          <p:cNvPr id="212" name="Google Shape;212;p2" descr="logo"/>
          <p:cNvSpPr/>
          <p:nvPr/>
        </p:nvSpPr>
        <p:spPr>
          <a:xfrm>
            <a:off x="4499992" y="-91008"/>
            <a:ext cx="1800200" cy="18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2"/>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2"/>
          <p:cNvSpPr txBox="1"/>
          <p:nvPr/>
        </p:nvSpPr>
        <p:spPr>
          <a:xfrm>
            <a:off x="114074" y="1251425"/>
            <a:ext cx="7239900" cy="2677616"/>
          </a:xfrm>
          <a:prstGeom prst="rect">
            <a:avLst/>
          </a:prstGeom>
          <a:solidFill>
            <a:srgbClr val="FFFFFF"/>
          </a:solidFill>
          <a:ln>
            <a:noFill/>
          </a:ln>
        </p:spPr>
        <p:txBody>
          <a:bodyPr spcFirstLastPara="1" wrap="square" lIns="91425" tIns="45700" rIns="91425" bIns="45700" anchor="t" anchorCtr="0">
            <a:spAutoFit/>
          </a:bodyPr>
          <a:lstStyle/>
          <a:p>
            <a:pPr marL="457200" lvl="0" indent="-381000" algn="just" rtl="0">
              <a:spcBef>
                <a:spcPts val="0"/>
              </a:spcBef>
              <a:spcAft>
                <a:spcPts val="0"/>
              </a:spcAft>
              <a:buClr>
                <a:schemeClr val="dk1"/>
              </a:buClr>
              <a:buSzPts val="2400"/>
              <a:buFont typeface="Calibri"/>
              <a:buChar char="●"/>
            </a:pPr>
            <a:r>
              <a:rPr lang="en-GB" sz="2400" dirty="0">
                <a:solidFill>
                  <a:schemeClr val="dk1"/>
                </a:solidFill>
                <a:latin typeface="Calibri"/>
                <a:ea typeface="Calibri"/>
                <a:cs typeface="Calibri"/>
                <a:sym typeface="Calibri"/>
              </a:rPr>
              <a:t>GI-Pedagogy builds on GI-Learner E+ project (2015-2018) </a:t>
            </a:r>
            <a:r>
              <a:rPr lang="en-GB" sz="2400" dirty="0">
                <a:solidFill>
                  <a:schemeClr val="dk1"/>
                </a:solidFill>
                <a:latin typeface="Calibri"/>
                <a:ea typeface="Calibri"/>
                <a:cs typeface="Calibri"/>
                <a:sym typeface="Calibri"/>
                <a:hlinkClick r:id="rId3"/>
              </a:rPr>
              <a:t>www.gilearner.ugent.be</a:t>
            </a:r>
            <a:r>
              <a:rPr lang="en-GB"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n-GB" sz="2400" dirty="0">
                <a:solidFill>
                  <a:schemeClr val="dk1"/>
                </a:solidFill>
                <a:latin typeface="Calibri"/>
                <a:ea typeface="Calibri"/>
                <a:cs typeface="Calibri"/>
                <a:sym typeface="Calibri"/>
              </a:rPr>
              <a:t>Project aim: Development of </a:t>
            </a:r>
            <a:r>
              <a:rPr lang="en-GB" sz="2400" dirty="0">
                <a:solidFill>
                  <a:schemeClr val="hlink"/>
                </a:solidFill>
                <a:latin typeface="Calibri"/>
                <a:ea typeface="Calibri"/>
                <a:cs typeface="Calibri"/>
                <a:sym typeface="Calibri"/>
              </a:rPr>
              <a:t>Pedagogies</a:t>
            </a:r>
            <a:r>
              <a:rPr lang="en-GB" sz="2400" dirty="0">
                <a:solidFill>
                  <a:schemeClr val="dk1"/>
                </a:solidFill>
                <a:latin typeface="Calibri"/>
                <a:ea typeface="Calibri"/>
                <a:cs typeface="Calibri"/>
                <a:sym typeface="Calibri"/>
              </a:rPr>
              <a:t> and </a:t>
            </a:r>
            <a:r>
              <a:rPr lang="en-GB" sz="2400" dirty="0">
                <a:solidFill>
                  <a:schemeClr val="hlink"/>
                </a:solidFill>
                <a:latin typeface="Calibri"/>
                <a:ea typeface="Calibri"/>
                <a:cs typeface="Calibri"/>
                <a:sym typeface="Calibri"/>
              </a:rPr>
              <a:t>Teacher Training materials for Early Career and Trainee Teachers</a:t>
            </a:r>
            <a:endParaRPr sz="2400" dirty="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n-GB" sz="2400" dirty="0">
                <a:solidFill>
                  <a:schemeClr val="dk1"/>
                </a:solidFill>
                <a:latin typeface="Calibri"/>
                <a:ea typeface="Calibri"/>
                <a:cs typeface="Calibri"/>
                <a:sym typeface="Calibri"/>
              </a:rPr>
              <a:t>E+ project 2015-2018 &amp; 2019-2022</a:t>
            </a:r>
            <a:endParaRPr sz="2400" dirty="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GB" sz="2400" dirty="0">
                <a:solidFill>
                  <a:schemeClr val="dk1"/>
                </a:solidFill>
                <a:latin typeface="Calibri"/>
                <a:ea typeface="Calibri"/>
                <a:cs typeface="Calibri"/>
                <a:sym typeface="Calibri"/>
              </a:rPr>
              <a:t>6 Partner institutions</a:t>
            </a:r>
            <a:endParaRPr sz="2400" dirty="0">
              <a:latin typeface="Calibri"/>
              <a:ea typeface="Calibri"/>
              <a:cs typeface="Calibri"/>
              <a:sym typeface="Calibri"/>
            </a:endParaRPr>
          </a:p>
        </p:txBody>
      </p:sp>
      <p:sp>
        <p:nvSpPr>
          <p:cNvPr id="219" name="Google Shape;219;p2"/>
          <p:cNvSpPr txBox="1"/>
          <p:nvPr/>
        </p:nvSpPr>
        <p:spPr>
          <a:xfrm>
            <a:off x="339325" y="3955855"/>
            <a:ext cx="3905700" cy="2862282"/>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latin typeface="Calibri"/>
                <a:ea typeface="Calibri"/>
                <a:cs typeface="Calibri"/>
                <a:sym typeface="Calibri"/>
              </a:rPr>
              <a:t>3 Universities: </a:t>
            </a:r>
            <a:endParaRPr sz="1600" dirty="0"/>
          </a:p>
          <a:p>
            <a:pPr marL="742950" marR="0" lvl="1" indent="-298450" algn="l" rtl="0">
              <a:spcBef>
                <a:spcPts val="0"/>
              </a:spcBef>
              <a:spcAft>
                <a:spcPts val="0"/>
              </a:spcAft>
              <a:buClr>
                <a:srgbClr val="00B050"/>
              </a:buClr>
              <a:buSzPts val="1400"/>
              <a:buFont typeface="Noto Sans Symbols"/>
              <a:buChar char="▪"/>
            </a:pPr>
            <a:r>
              <a:rPr lang="en-GB" b="0" i="0" u="none" strike="noStrike" cap="none" dirty="0">
                <a:latin typeface="Calibri"/>
                <a:ea typeface="Calibri"/>
                <a:cs typeface="Calibri"/>
                <a:sym typeface="Calibri"/>
              </a:rPr>
              <a:t>St Mary’s University</a:t>
            </a:r>
            <a:endParaRPr sz="1600" dirty="0"/>
          </a:p>
          <a:p>
            <a:pPr marL="742950" marR="0" lvl="1" indent="-298450" algn="l" rtl="0">
              <a:spcBef>
                <a:spcPts val="0"/>
              </a:spcBef>
              <a:spcAft>
                <a:spcPts val="0"/>
              </a:spcAft>
              <a:buClr>
                <a:srgbClr val="00B050"/>
              </a:buClr>
              <a:buSzPts val="1400"/>
              <a:buFont typeface="Noto Sans Symbols"/>
              <a:buChar char="▪"/>
            </a:pPr>
            <a:r>
              <a:rPr lang="en-GB" b="0" i="0" u="none" strike="noStrike" cap="none" dirty="0">
                <a:latin typeface="Calibri"/>
                <a:ea typeface="Calibri"/>
                <a:cs typeface="Calibri"/>
                <a:sym typeface="Calibri"/>
              </a:rPr>
              <a:t>University of Ghent </a:t>
            </a:r>
            <a:endParaRPr sz="1600" dirty="0"/>
          </a:p>
          <a:p>
            <a:pPr marL="742950" marR="0" lvl="1" indent="-298450" algn="l" rtl="0">
              <a:spcBef>
                <a:spcPts val="0"/>
              </a:spcBef>
              <a:spcAft>
                <a:spcPts val="0"/>
              </a:spcAft>
              <a:buClr>
                <a:srgbClr val="00B050"/>
              </a:buClr>
              <a:buSzPts val="1400"/>
              <a:buFont typeface="Noto Sans Symbols"/>
              <a:buChar char="▪"/>
            </a:pPr>
            <a:r>
              <a:rPr lang="en-GB" b="0" i="0" u="none" strike="noStrike" cap="none" dirty="0">
                <a:latin typeface="Calibri"/>
                <a:ea typeface="Calibri"/>
                <a:cs typeface="Calibri"/>
                <a:sym typeface="Calibri"/>
              </a:rPr>
              <a:t>UNED (Madrid) </a:t>
            </a:r>
            <a:endParaRPr b="0" i="0" u="none" strike="noStrike" cap="none" dirty="0">
              <a:latin typeface="Calibri"/>
              <a:ea typeface="Calibri"/>
              <a:cs typeface="Calibri"/>
              <a:sym typeface="Calibri"/>
            </a:endParaRPr>
          </a:p>
          <a:p>
            <a:pPr marL="0" marR="0" lvl="0" indent="0" algn="l" rtl="0">
              <a:spcBef>
                <a:spcPts val="0"/>
              </a:spcBef>
              <a:spcAft>
                <a:spcPts val="0"/>
              </a:spcAft>
              <a:buNone/>
            </a:pPr>
            <a:r>
              <a:rPr lang="en-GB" dirty="0">
                <a:latin typeface="Calibri"/>
                <a:ea typeface="Calibri"/>
                <a:cs typeface="Calibri"/>
                <a:sym typeface="Calibri"/>
              </a:rPr>
              <a:t>2 Secondary schools </a:t>
            </a:r>
            <a:endParaRPr sz="1600" dirty="0"/>
          </a:p>
          <a:p>
            <a:pPr marL="742950" marR="0" lvl="1" indent="-298450" algn="l" rtl="0">
              <a:spcBef>
                <a:spcPts val="0"/>
              </a:spcBef>
              <a:spcAft>
                <a:spcPts val="0"/>
              </a:spcAft>
              <a:buClr>
                <a:srgbClr val="00B050"/>
              </a:buClr>
              <a:buSzPts val="1400"/>
              <a:buFont typeface="Noto Sans Symbols"/>
              <a:buChar char="▪"/>
            </a:pPr>
            <a:r>
              <a:rPr lang="en-GB" b="0" i="0" u="none" strike="noStrike" cap="none" dirty="0" err="1">
                <a:latin typeface="Calibri"/>
                <a:ea typeface="Calibri"/>
                <a:cs typeface="Calibri"/>
                <a:sym typeface="Calibri"/>
              </a:rPr>
              <a:t>Liceul</a:t>
            </a:r>
            <a:r>
              <a:rPr lang="en-GB" b="0" i="0" u="none" strike="noStrike" cap="none" dirty="0">
                <a:latin typeface="Calibri"/>
                <a:ea typeface="Calibri"/>
                <a:cs typeface="Calibri"/>
                <a:sym typeface="Calibri"/>
              </a:rPr>
              <a:t> </a:t>
            </a:r>
            <a:r>
              <a:rPr lang="en-GB" b="0" i="0" u="none" strike="noStrike" cap="none" dirty="0" err="1">
                <a:latin typeface="Calibri"/>
                <a:ea typeface="Calibri"/>
                <a:cs typeface="Calibri"/>
                <a:sym typeface="Calibri"/>
              </a:rPr>
              <a:t>Teoretic</a:t>
            </a:r>
            <a:r>
              <a:rPr lang="en-GB" b="0" i="0" u="none" strike="noStrike" cap="none" dirty="0">
                <a:latin typeface="Calibri"/>
                <a:ea typeface="Calibri"/>
                <a:cs typeface="Calibri"/>
                <a:sym typeface="Calibri"/>
              </a:rPr>
              <a:t> "</a:t>
            </a:r>
            <a:r>
              <a:rPr lang="en-GB" b="0" i="0" u="none" strike="noStrike" cap="none" dirty="0" err="1">
                <a:latin typeface="Calibri"/>
                <a:ea typeface="Calibri"/>
                <a:cs typeface="Calibri"/>
                <a:sym typeface="Calibri"/>
              </a:rPr>
              <a:t>Dimitrie</a:t>
            </a:r>
            <a:r>
              <a:rPr lang="en-GB" b="0" i="0" u="none" strike="noStrike" cap="none" dirty="0">
                <a:latin typeface="Calibri"/>
                <a:ea typeface="Calibri"/>
                <a:cs typeface="Calibri"/>
                <a:sym typeface="Calibri"/>
              </a:rPr>
              <a:t> </a:t>
            </a:r>
            <a:r>
              <a:rPr lang="en-GB" b="0" i="0" u="none" strike="noStrike" cap="none" dirty="0" err="1">
                <a:latin typeface="Calibri"/>
                <a:ea typeface="Calibri"/>
                <a:cs typeface="Calibri"/>
                <a:sym typeface="Calibri"/>
              </a:rPr>
              <a:t>Cantemir</a:t>
            </a:r>
            <a:r>
              <a:rPr lang="en-GB" b="0" i="0" u="none" strike="noStrike" cap="none" dirty="0">
                <a:latin typeface="Calibri"/>
                <a:ea typeface="Calibri"/>
                <a:cs typeface="Calibri"/>
                <a:sym typeface="Calibri"/>
              </a:rPr>
              <a:t>" Iasi</a:t>
            </a:r>
            <a:endParaRPr sz="1600" dirty="0"/>
          </a:p>
          <a:p>
            <a:pPr marL="742950" marR="0" lvl="1" indent="-298450" algn="l" rtl="0">
              <a:spcBef>
                <a:spcPts val="0"/>
              </a:spcBef>
              <a:spcAft>
                <a:spcPts val="0"/>
              </a:spcAft>
              <a:buClr>
                <a:srgbClr val="00B050"/>
              </a:buClr>
              <a:buSzPts val="1400"/>
              <a:buFont typeface="Noto Sans Symbols"/>
              <a:buChar char="▪"/>
            </a:pPr>
            <a:r>
              <a:rPr lang="en-GB" b="0" i="0" u="none" strike="noStrike" cap="none" dirty="0">
                <a:latin typeface="Calibri"/>
                <a:ea typeface="Calibri"/>
                <a:cs typeface="Calibri"/>
                <a:sym typeface="Calibri"/>
              </a:rPr>
              <a:t>The Kings School, Ely</a:t>
            </a:r>
            <a:endParaRPr b="0" i="0" u="none" strike="noStrike" cap="none" dirty="0">
              <a:latin typeface="Calibri"/>
              <a:ea typeface="Calibri"/>
              <a:cs typeface="Calibri"/>
              <a:sym typeface="Calibri"/>
            </a:endParaRPr>
          </a:p>
          <a:p>
            <a:pPr marL="0" marR="0" lvl="0" indent="0" algn="l" rtl="0">
              <a:spcBef>
                <a:spcPts val="0"/>
              </a:spcBef>
              <a:spcAft>
                <a:spcPts val="0"/>
              </a:spcAft>
              <a:buNone/>
            </a:pPr>
            <a:r>
              <a:rPr lang="en-GB" dirty="0">
                <a:latin typeface="Calibri"/>
                <a:ea typeface="Calibri"/>
                <a:cs typeface="Calibri"/>
                <a:sym typeface="Calibri"/>
              </a:rPr>
              <a:t>Professional Subject Association</a:t>
            </a:r>
            <a:endParaRPr sz="1600" dirty="0"/>
          </a:p>
          <a:p>
            <a:pPr marL="742950" marR="0" lvl="1" indent="-298450" algn="l" rtl="0">
              <a:spcBef>
                <a:spcPts val="0"/>
              </a:spcBef>
              <a:spcAft>
                <a:spcPts val="0"/>
              </a:spcAft>
              <a:buClr>
                <a:srgbClr val="00B050"/>
              </a:buClr>
              <a:buSzPts val="1400"/>
              <a:buFont typeface="Noto Sans Symbols"/>
              <a:buChar char="▪"/>
            </a:pPr>
            <a:r>
              <a:rPr lang="en-GB" b="0" i="0" u="none" strike="noStrike" cap="none" dirty="0">
                <a:latin typeface="Calibri"/>
                <a:ea typeface="Calibri"/>
                <a:cs typeface="Calibri"/>
                <a:sym typeface="Calibri"/>
              </a:rPr>
              <a:t>EUROGEO </a:t>
            </a:r>
            <a:endParaRPr b="0" i="0" u="none" strike="noStrike" cap="none" dirty="0">
              <a:latin typeface="Calibri"/>
              <a:ea typeface="Calibri"/>
              <a:cs typeface="Calibri"/>
              <a:sym typeface="Calibri"/>
            </a:endParaRPr>
          </a:p>
        </p:txBody>
      </p:sp>
      <p:sp>
        <p:nvSpPr>
          <p:cNvPr id="221" name="Google Shape;221;p2"/>
          <p:cNvSpPr txBox="1"/>
          <p:nvPr/>
        </p:nvSpPr>
        <p:spPr>
          <a:xfrm>
            <a:off x="4299125" y="4817250"/>
            <a:ext cx="5001300" cy="465900"/>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chemeClr val="tx1">
                    <a:lumMod val="50000"/>
                    <a:lumOff val="50000"/>
                  </a:schemeClr>
                </a:solidFill>
                <a:latin typeface="Calibri"/>
                <a:ea typeface="Calibri"/>
                <a:cs typeface="Calibri"/>
                <a:sym typeface="Calibri"/>
              </a:rPr>
              <a:t>K</a:t>
            </a:r>
            <a:r>
              <a:rPr lang="en-GB" sz="2100" b="1" dirty="0">
                <a:solidFill>
                  <a:schemeClr val="tx1">
                    <a:lumMod val="50000"/>
                    <a:lumOff val="50000"/>
                  </a:schemeClr>
                </a:solidFill>
                <a:latin typeface="Calibri"/>
                <a:ea typeface="Calibri"/>
                <a:cs typeface="Calibri"/>
                <a:sym typeface="Calibri"/>
              </a:rPr>
              <a:t>ick-off meeting at St Mary’s University</a:t>
            </a:r>
            <a:r>
              <a:rPr lang="en-GB" sz="1500" dirty="0">
                <a:solidFill>
                  <a:schemeClr val="tx1">
                    <a:lumMod val="50000"/>
                    <a:lumOff val="50000"/>
                  </a:schemeClr>
                </a:solidFill>
                <a:latin typeface="Calibri"/>
                <a:ea typeface="Calibri"/>
                <a:cs typeface="Calibri"/>
                <a:sym typeface="Calibri"/>
              </a:rPr>
              <a:t> </a:t>
            </a:r>
            <a:endParaRPr sz="1500" dirty="0">
              <a:solidFill>
                <a:schemeClr val="tx1">
                  <a:lumMod val="50000"/>
                  <a:lumOff val="50000"/>
                </a:schemeClr>
              </a:solidFill>
              <a:latin typeface="Calibri"/>
              <a:ea typeface="Calibri"/>
              <a:cs typeface="Calibri"/>
              <a:sym typeface="Calibri"/>
            </a:endParaRPr>
          </a:p>
        </p:txBody>
      </p:sp>
      <p:sp>
        <p:nvSpPr>
          <p:cNvPr id="222" name="Google Shape;222;p2"/>
          <p:cNvSpPr txBox="1"/>
          <p:nvPr/>
        </p:nvSpPr>
        <p:spPr>
          <a:xfrm>
            <a:off x="308894" y="570374"/>
            <a:ext cx="6943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dirty="0"/>
              <a:t>Über die </a:t>
            </a:r>
            <a:r>
              <a:rPr lang="en-GB" sz="2800" b="1" dirty="0" err="1"/>
              <a:t>Projekte</a:t>
            </a:r>
            <a:endParaRPr dirty="0"/>
          </a:p>
        </p:txBody>
      </p:sp>
      <p:pic>
        <p:nvPicPr>
          <p:cNvPr id="214" name="Google Shape;214;p2"/>
          <p:cNvPicPr preferRelativeResize="0"/>
          <p:nvPr/>
        </p:nvPicPr>
        <p:blipFill rotWithShape="1">
          <a:blip r:embed="rId4">
            <a:alphaModFix/>
          </a:blip>
          <a:srcRect t="10475"/>
          <a:stretch/>
        </p:blipFill>
        <p:spPr>
          <a:xfrm>
            <a:off x="4611390" y="3596690"/>
            <a:ext cx="4343399" cy="25922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
        <p:nvSpPr>
          <p:cNvPr id="228" name="Google Shape;228;p4" descr="logo"/>
          <p:cNvSpPr/>
          <p:nvPr/>
        </p:nvSpPr>
        <p:spPr>
          <a:xfrm>
            <a:off x="4499992" y="-91008"/>
            <a:ext cx="1800200" cy="18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4"/>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4"/>
          <p:cNvSpPr txBox="1"/>
          <p:nvPr/>
        </p:nvSpPr>
        <p:spPr>
          <a:xfrm>
            <a:off x="4994" y="1117222"/>
            <a:ext cx="9092629" cy="2800726"/>
          </a:xfrm>
          <a:prstGeom prst="rect">
            <a:avLst/>
          </a:prstGeom>
          <a:solidFill>
            <a:srgbClr val="FFFFFF"/>
          </a:solidFill>
          <a:ln>
            <a:noFill/>
          </a:ln>
        </p:spPr>
        <p:txBody>
          <a:bodyPr spcFirstLastPara="1" wrap="square" lIns="91425" tIns="45700" rIns="91425" bIns="45700" anchor="t" anchorCtr="0">
            <a:spAutoFit/>
          </a:bodyPr>
          <a:lstStyle/>
          <a:p>
            <a:pPr marL="800100" marR="0" lvl="0" indent="-342900" rtl="0">
              <a:spcBef>
                <a:spcPts val="0"/>
              </a:spcBef>
              <a:spcAft>
                <a:spcPts val="0"/>
              </a:spcAft>
              <a:buFont typeface="Arial" panose="020B0604020202020204" pitchFamily="34" charset="0"/>
              <a:buChar char="•"/>
            </a:pPr>
            <a:r>
              <a:rPr lang="en-GB" sz="2200" b="1" dirty="0" err="1">
                <a:latin typeface="Calibri"/>
                <a:cs typeface="Calibri"/>
                <a:sym typeface="Calibri"/>
              </a:rPr>
              <a:t>Forschung</a:t>
            </a:r>
            <a:r>
              <a:rPr lang="en-GB" sz="2200" b="1" dirty="0">
                <a:latin typeface="Calibri"/>
                <a:cs typeface="Calibri"/>
                <a:sym typeface="Calibri"/>
              </a:rPr>
              <a:t> </a:t>
            </a:r>
            <a:r>
              <a:rPr lang="en-GB" sz="2200" b="1" dirty="0" err="1">
                <a:latin typeface="Calibri"/>
                <a:cs typeface="Calibri"/>
                <a:sym typeface="Calibri"/>
              </a:rPr>
              <a:t>Lernen</a:t>
            </a:r>
            <a:r>
              <a:rPr lang="en-GB" sz="2200" b="1" dirty="0">
                <a:latin typeface="Calibri"/>
                <a:cs typeface="Calibri"/>
                <a:sym typeface="Calibri"/>
              </a:rPr>
              <a:t> </a:t>
            </a:r>
            <a:r>
              <a:rPr lang="en-GB" sz="2200" b="1" dirty="0" err="1">
                <a:latin typeface="Calibri"/>
                <a:cs typeface="Calibri"/>
                <a:sym typeface="Calibri"/>
              </a:rPr>
              <a:t>mit</a:t>
            </a:r>
            <a:r>
              <a:rPr lang="en-GB" sz="2200" b="1" dirty="0">
                <a:latin typeface="Calibri"/>
                <a:cs typeface="Calibri"/>
                <a:sym typeface="Calibri"/>
              </a:rPr>
              <a:t> GI, </a:t>
            </a:r>
            <a:r>
              <a:rPr lang="en-GB" sz="2200" b="1" dirty="0" err="1">
                <a:latin typeface="Calibri"/>
                <a:cs typeface="Calibri"/>
                <a:sym typeface="Calibri"/>
              </a:rPr>
              <a:t>Entwicklung</a:t>
            </a:r>
            <a:r>
              <a:rPr lang="en-GB" sz="2200" b="1" dirty="0">
                <a:latin typeface="Calibri"/>
                <a:cs typeface="Calibri"/>
                <a:sym typeface="Calibri"/>
              </a:rPr>
              <a:t> </a:t>
            </a:r>
            <a:r>
              <a:rPr lang="en-GB" sz="2200" b="1" dirty="0" err="1">
                <a:latin typeface="Calibri"/>
                <a:cs typeface="Calibri"/>
                <a:sym typeface="Calibri"/>
              </a:rPr>
              <a:t>eines</a:t>
            </a:r>
            <a:r>
              <a:rPr lang="en-GB" sz="2200" b="1" dirty="0">
                <a:latin typeface="Calibri"/>
                <a:cs typeface="Calibri"/>
                <a:sym typeface="Calibri"/>
              </a:rPr>
              <a:t> GI-Learner </a:t>
            </a:r>
            <a:r>
              <a:rPr lang="en-GB" sz="2200" b="1" dirty="0" err="1">
                <a:latin typeface="Calibri"/>
                <a:cs typeface="Calibri"/>
                <a:sym typeface="Calibri"/>
              </a:rPr>
              <a:t>Modells</a:t>
            </a:r>
            <a:r>
              <a:rPr lang="en-GB" sz="2200" b="1" dirty="0">
                <a:latin typeface="Calibri"/>
                <a:cs typeface="Calibri"/>
                <a:sym typeface="Calibri"/>
              </a:rPr>
              <a:t> </a:t>
            </a:r>
            <a:r>
              <a:rPr lang="en-GB" sz="2200" b="1" dirty="0" err="1">
                <a:latin typeface="Calibri"/>
                <a:cs typeface="Calibri"/>
                <a:sym typeface="Calibri"/>
              </a:rPr>
              <a:t>mit</a:t>
            </a:r>
            <a:r>
              <a:rPr lang="en-GB" sz="2200" b="1" dirty="0">
                <a:latin typeface="Calibri"/>
                <a:cs typeface="Calibri"/>
                <a:sym typeface="Calibri"/>
              </a:rPr>
              <a:t> 10 GI-</a:t>
            </a:r>
            <a:r>
              <a:rPr lang="en-GB" sz="2200" b="1" dirty="0" err="1">
                <a:latin typeface="Calibri"/>
                <a:cs typeface="Calibri"/>
                <a:sym typeface="Calibri"/>
              </a:rPr>
              <a:t>Kompetenzen</a:t>
            </a:r>
            <a:r>
              <a:rPr lang="en-GB" sz="2200" b="1" dirty="0">
                <a:latin typeface="Calibri"/>
                <a:cs typeface="Calibri"/>
                <a:sym typeface="Calibri"/>
              </a:rPr>
              <a:t> &amp; Learning Line</a:t>
            </a:r>
          </a:p>
          <a:p>
            <a:pPr marL="800100" marR="0" lvl="0" indent="-342900" rtl="0">
              <a:spcBef>
                <a:spcPts val="0"/>
              </a:spcBef>
              <a:spcAft>
                <a:spcPts val="0"/>
              </a:spcAft>
              <a:buFont typeface="Arial" panose="020B0604020202020204" pitchFamily="34" charset="0"/>
              <a:buChar char="•"/>
            </a:pPr>
            <a:r>
              <a:rPr lang="en-GB" sz="2200" b="1" dirty="0" err="1">
                <a:latin typeface="Calibri"/>
                <a:cs typeface="Calibri"/>
                <a:sym typeface="Calibri"/>
              </a:rPr>
              <a:t>Lernmaterialien</a:t>
            </a:r>
            <a:r>
              <a:rPr lang="en-GB" sz="2200" b="1" dirty="0">
                <a:latin typeface="Calibri"/>
                <a:cs typeface="Calibri"/>
                <a:sym typeface="Calibri"/>
              </a:rPr>
              <a:t> für </a:t>
            </a:r>
            <a:r>
              <a:rPr lang="en-GB" sz="2200" b="1" dirty="0" err="1">
                <a:latin typeface="Calibri"/>
                <a:cs typeface="Calibri"/>
                <a:sym typeface="Calibri"/>
              </a:rPr>
              <a:t>Schüler:innen</a:t>
            </a:r>
            <a:endParaRPr lang="en-GB" sz="2200" b="1" dirty="0">
              <a:latin typeface="Calibri"/>
              <a:cs typeface="Calibri"/>
              <a:sym typeface="Calibri"/>
            </a:endParaRPr>
          </a:p>
          <a:p>
            <a:pPr marL="800100" marR="0" lvl="0" indent="-342900" rtl="0">
              <a:spcBef>
                <a:spcPts val="0"/>
              </a:spcBef>
              <a:spcAft>
                <a:spcPts val="0"/>
              </a:spcAft>
              <a:buFont typeface="Arial" panose="020B0604020202020204" pitchFamily="34" charset="0"/>
              <a:buChar char="•"/>
            </a:pPr>
            <a:r>
              <a:rPr lang="en-GB" sz="2200" b="1" dirty="0" err="1">
                <a:latin typeface="Calibri"/>
                <a:cs typeface="Calibri"/>
                <a:sym typeface="Calibri"/>
              </a:rPr>
              <a:t>Klare</a:t>
            </a:r>
            <a:r>
              <a:rPr lang="en-GB" sz="2200" b="1" dirty="0">
                <a:latin typeface="Calibri"/>
                <a:cs typeface="Calibri"/>
                <a:sym typeface="Calibri"/>
              </a:rPr>
              <a:t> </a:t>
            </a:r>
            <a:r>
              <a:rPr lang="en-GB" sz="2200" b="1" dirty="0" err="1">
                <a:latin typeface="Calibri"/>
                <a:cs typeface="Calibri"/>
                <a:sym typeface="Calibri"/>
              </a:rPr>
              <a:t>Anleitungen</a:t>
            </a:r>
            <a:r>
              <a:rPr lang="en-GB" sz="2200" b="1" dirty="0">
                <a:latin typeface="Calibri"/>
                <a:cs typeface="Calibri"/>
                <a:sym typeface="Calibri"/>
              </a:rPr>
              <a:t>, Links und </a:t>
            </a:r>
            <a:r>
              <a:rPr lang="en-GB" sz="2200" b="1" dirty="0" err="1">
                <a:latin typeface="Calibri"/>
                <a:cs typeface="Calibri"/>
                <a:sym typeface="Calibri"/>
              </a:rPr>
              <a:t>Hilfestellungen</a:t>
            </a:r>
            <a:r>
              <a:rPr lang="en-GB" sz="2200" b="1" dirty="0">
                <a:latin typeface="Calibri"/>
                <a:cs typeface="Calibri"/>
                <a:sym typeface="Calibri"/>
              </a:rPr>
              <a:t> modular in Word-</a:t>
            </a:r>
            <a:r>
              <a:rPr lang="en-GB" sz="2200" b="1" dirty="0" err="1">
                <a:latin typeface="Calibri"/>
                <a:cs typeface="Calibri"/>
                <a:sym typeface="Calibri"/>
              </a:rPr>
              <a:t>Dokumenten</a:t>
            </a:r>
            <a:r>
              <a:rPr lang="en-GB" sz="2200" b="1" dirty="0">
                <a:latin typeface="Calibri"/>
                <a:cs typeface="Calibri"/>
                <a:sym typeface="Calibri"/>
              </a:rPr>
              <a:t> </a:t>
            </a:r>
            <a:r>
              <a:rPr lang="en-GB" sz="2200" b="1" dirty="0" err="1">
                <a:latin typeface="Calibri"/>
                <a:cs typeface="Calibri"/>
                <a:sym typeface="Calibri"/>
              </a:rPr>
              <a:t>angeboten</a:t>
            </a:r>
            <a:endParaRPr lang="en-GB" sz="2200" b="1" dirty="0">
              <a:latin typeface="Calibri"/>
              <a:cs typeface="Calibri"/>
              <a:sym typeface="Calibri"/>
            </a:endParaRPr>
          </a:p>
          <a:p>
            <a:pPr marL="800100" marR="0" lvl="0" indent="-342900" rtl="0">
              <a:spcBef>
                <a:spcPts val="0"/>
              </a:spcBef>
              <a:spcAft>
                <a:spcPts val="0"/>
              </a:spcAft>
              <a:buFont typeface="Arial" panose="020B0604020202020204" pitchFamily="34" charset="0"/>
              <a:buChar char="•"/>
            </a:pPr>
            <a:r>
              <a:rPr lang="en-GB" sz="2200" b="1" dirty="0" err="1">
                <a:latin typeface="Calibri"/>
                <a:cs typeface="Calibri"/>
                <a:sym typeface="Calibri"/>
              </a:rPr>
              <a:t>Können</a:t>
            </a:r>
            <a:r>
              <a:rPr lang="en-GB" sz="2200" b="1" dirty="0">
                <a:latin typeface="Calibri"/>
                <a:cs typeface="Calibri"/>
                <a:sym typeface="Calibri"/>
              </a:rPr>
              <a:t> &amp; </a:t>
            </a:r>
            <a:r>
              <a:rPr lang="en-GB" sz="2200" b="1" dirty="0" err="1">
                <a:latin typeface="Calibri"/>
                <a:cs typeface="Calibri"/>
                <a:sym typeface="Calibri"/>
              </a:rPr>
              <a:t>sollen</a:t>
            </a:r>
            <a:r>
              <a:rPr lang="en-GB" sz="2200" b="1" dirty="0">
                <a:latin typeface="Calibri"/>
                <a:cs typeface="Calibri"/>
                <a:sym typeface="Calibri"/>
              </a:rPr>
              <a:t> </a:t>
            </a:r>
            <a:r>
              <a:rPr lang="en-GB" sz="2200" b="1" dirty="0" err="1">
                <a:latin typeface="Calibri"/>
                <a:cs typeface="Calibri"/>
                <a:sym typeface="Calibri"/>
              </a:rPr>
              <a:t>eigenen</a:t>
            </a:r>
            <a:r>
              <a:rPr lang="en-GB" sz="2200" b="1" dirty="0">
                <a:latin typeface="Calibri"/>
                <a:cs typeface="Calibri"/>
                <a:sym typeface="Calibri"/>
              </a:rPr>
              <a:t> </a:t>
            </a:r>
            <a:r>
              <a:rPr lang="en-GB" sz="2200" b="1" dirty="0" err="1">
                <a:latin typeface="Calibri"/>
                <a:cs typeface="Calibri"/>
                <a:sym typeface="Calibri"/>
              </a:rPr>
              <a:t>Bedürfnissen</a:t>
            </a:r>
            <a:r>
              <a:rPr lang="en-GB" sz="2200" b="1" dirty="0">
                <a:latin typeface="Calibri"/>
                <a:cs typeface="Calibri"/>
                <a:sym typeface="Calibri"/>
              </a:rPr>
              <a:t> </a:t>
            </a:r>
            <a:r>
              <a:rPr lang="en-GB" sz="2200" b="1" dirty="0" err="1">
                <a:latin typeface="Calibri"/>
                <a:cs typeface="Calibri"/>
                <a:sym typeface="Calibri"/>
              </a:rPr>
              <a:t>angepasst</a:t>
            </a:r>
            <a:r>
              <a:rPr lang="en-GB" sz="2200" b="1" dirty="0">
                <a:latin typeface="Calibri"/>
                <a:cs typeface="Calibri"/>
                <a:sym typeface="Calibri"/>
              </a:rPr>
              <a:t> </a:t>
            </a:r>
            <a:r>
              <a:rPr lang="en-GB" sz="2200" b="1" dirty="0" err="1">
                <a:latin typeface="Calibri"/>
                <a:cs typeface="Calibri"/>
                <a:sym typeface="Calibri"/>
              </a:rPr>
              <a:t>werden</a:t>
            </a:r>
            <a:r>
              <a:rPr lang="en-GB" sz="2200" b="1" dirty="0">
                <a:latin typeface="Calibri"/>
                <a:cs typeface="Calibri"/>
                <a:sym typeface="Calibri"/>
              </a:rPr>
              <a:t>! </a:t>
            </a:r>
          </a:p>
          <a:p>
            <a:pPr marL="457200" marR="0" lvl="0" rtl="0">
              <a:spcBef>
                <a:spcPts val="0"/>
              </a:spcBef>
              <a:spcAft>
                <a:spcPts val="0"/>
              </a:spcAft>
            </a:pPr>
            <a:endParaRPr lang="en-GB" sz="2200" b="1" dirty="0">
              <a:latin typeface="Calibri"/>
              <a:cs typeface="Calibri"/>
              <a:sym typeface="Calibri"/>
            </a:endParaRPr>
          </a:p>
          <a:p>
            <a:pPr marL="457200" marR="0" lvl="0" algn="r" rtl="0">
              <a:spcBef>
                <a:spcPts val="0"/>
              </a:spcBef>
              <a:spcAft>
                <a:spcPts val="0"/>
              </a:spcAft>
            </a:pPr>
            <a:r>
              <a:rPr lang="de-AT" sz="2200" b="1" dirty="0">
                <a:latin typeface="Calibri"/>
                <a:cs typeface="Calibri"/>
                <a:hlinkClick r:id="rId3"/>
              </a:rPr>
              <a:t>https://www.gilearner.ugent.be/course/</a:t>
            </a:r>
            <a:r>
              <a:rPr lang="en-GB" sz="2200" b="1" dirty="0">
                <a:latin typeface="Calibri"/>
                <a:cs typeface="Calibri"/>
                <a:sym typeface="Calibri"/>
              </a:rPr>
              <a:t> </a:t>
            </a:r>
            <a:endParaRPr sz="2200" b="1" dirty="0">
              <a:latin typeface="Calibri"/>
              <a:cs typeface="Calibri"/>
            </a:endParaRPr>
          </a:p>
        </p:txBody>
      </p:sp>
      <p:sp>
        <p:nvSpPr>
          <p:cNvPr id="233" name="Google Shape;233;p4"/>
          <p:cNvSpPr txBox="1"/>
          <p:nvPr/>
        </p:nvSpPr>
        <p:spPr>
          <a:xfrm>
            <a:off x="542158" y="433057"/>
            <a:ext cx="75357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t>GI-Learner</a:t>
            </a:r>
            <a:endParaRPr sz="2800" b="1" dirty="0"/>
          </a:p>
        </p:txBody>
      </p:sp>
      <p:pic>
        <p:nvPicPr>
          <p:cNvPr id="5" name="Grafik 4">
            <a:extLst>
              <a:ext uri="{FF2B5EF4-FFF2-40B4-BE49-F238E27FC236}">
                <a16:creationId xmlns:a16="http://schemas.microsoft.com/office/drawing/2014/main" id="{7C9946BD-9667-4DB8-AEAA-6DDD75E88B6D}"/>
              </a:ext>
            </a:extLst>
          </p:cNvPr>
          <p:cNvPicPr>
            <a:picLocks noChangeAspect="1"/>
          </p:cNvPicPr>
          <p:nvPr/>
        </p:nvPicPr>
        <p:blipFill rotWithShape="1">
          <a:blip r:embed="rId4"/>
          <a:srcRect t="12059" r="4158" b="5805"/>
          <a:stretch/>
        </p:blipFill>
        <p:spPr>
          <a:xfrm>
            <a:off x="118064" y="3475016"/>
            <a:ext cx="8763856" cy="4224709"/>
          </a:xfrm>
          <a:prstGeom prst="rect">
            <a:avLst/>
          </a:prstGeom>
        </p:spPr>
      </p:pic>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2028</Words>
  <Application>Microsoft Office PowerPoint</Application>
  <PresentationFormat>Bildschirmpräsentation (4:3)</PresentationFormat>
  <Paragraphs>303</Paragraphs>
  <Slides>21</Slides>
  <Notes>20</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Calibri</vt:lpstr>
      <vt:lpstr>Calibri Light</vt:lpstr>
      <vt:lpstr>Noto Sans Symbols</vt:lpstr>
      <vt:lpstr>Wingdings</vt:lpstr>
      <vt:lpstr>Office</vt:lpstr>
      <vt:lpstr>Lernen mit Geoinformation</vt:lpstr>
      <vt:lpstr>Wer? Wünsche?</vt:lpstr>
      <vt:lpstr>Programm heute</vt:lpstr>
      <vt:lpstr>Lernen mit Geoinformation: Warum?</vt:lpstr>
      <vt:lpstr>Lernen mit Geoinformation: Warum?</vt:lpstr>
      <vt:lpstr>Lernen mit Geoinformation: Wie?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Bewährte Lernmaterialien</vt:lpstr>
      <vt:lpstr>ArcGIS Online Accounts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Lernen mit Geoinformation</dc:title>
  <dc:creator>SW</dc:creator>
  <cp:lastModifiedBy>Mag. Lindner-Fally Michaela,</cp:lastModifiedBy>
  <cp:revision>11</cp:revision>
  <cp:lastPrinted>2021-11-01T15:11:26Z</cp:lastPrinted>
  <dcterms:created xsi:type="dcterms:W3CDTF">2017-04-19T19:35:03Z</dcterms:created>
  <dcterms:modified xsi:type="dcterms:W3CDTF">2021-11-01T16:31:56Z</dcterms:modified>
</cp:coreProperties>
</file>